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332" r:id="rId3"/>
    <p:sldId id="320" r:id="rId4"/>
    <p:sldId id="322" r:id="rId5"/>
    <p:sldId id="329" r:id="rId6"/>
    <p:sldId id="334" r:id="rId7"/>
    <p:sldId id="330" r:id="rId8"/>
    <p:sldId id="287" r:id="rId9"/>
    <p:sldId id="324" r:id="rId10"/>
    <p:sldId id="319" r:id="rId11"/>
    <p:sldId id="318" r:id="rId12"/>
    <p:sldId id="325" r:id="rId13"/>
    <p:sldId id="326" r:id="rId14"/>
    <p:sldId id="327" r:id="rId15"/>
    <p:sldId id="297" r:id="rId16"/>
    <p:sldId id="328" r:id="rId17"/>
    <p:sldId id="295" r:id="rId18"/>
  </p:sldIdLst>
  <p:sldSz cx="9144000" cy="6858000" type="screen4x3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31" autoAdjust="0"/>
  </p:normalViewPr>
  <p:slideViewPr>
    <p:cSldViewPr>
      <p:cViewPr varScale="1">
        <p:scale>
          <a:sx n="82" d="100"/>
          <a:sy n="82" d="100"/>
        </p:scale>
        <p:origin x="147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seminar\Convertion%20Basic%20to%20A%20or%20B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EUR\full_access\MAA\2017\Certificates%20summary-2017-06-06.xlsm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seminar\Convertion%20Basic%20to%20A%20or%20B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1816269033967465E-2"/>
          <c:y val="6.5611638306650802E-2"/>
          <c:w val="0.87572340508277169"/>
          <c:h val="0.70218358121901414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Sheet1!$E$2</c:f>
              <c:strCache>
                <c:ptCount val="1"/>
                <c:pt idx="0">
                  <c:v>Basic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cat>
            <c:numRef>
              <c:f>Sheet1!$B$3:$B$27</c:f>
              <c:numCache>
                <c:formatCode>General</c:formatCode>
                <c:ptCount val="25"/>
                <c:pt idx="0">
                  <c:v>1993</c:v>
                </c:pt>
                <c:pt idx="1">
                  <c:v>1994</c:v>
                </c:pt>
                <c:pt idx="2">
                  <c:v>1995</c:v>
                </c:pt>
                <c:pt idx="3">
                  <c:v>1996</c:v>
                </c:pt>
                <c:pt idx="4">
                  <c:v>1997</c:v>
                </c:pt>
                <c:pt idx="5">
                  <c:v>1998</c:v>
                </c:pt>
                <c:pt idx="6">
                  <c:v>1999</c:v>
                </c:pt>
                <c:pt idx="7">
                  <c:v>2000</c:v>
                </c:pt>
                <c:pt idx="8">
                  <c:v>2001</c:v>
                </c:pt>
                <c:pt idx="9">
                  <c:v>2002</c:v>
                </c:pt>
                <c:pt idx="10">
                  <c:v>2003</c:v>
                </c:pt>
                <c:pt idx="11">
                  <c:v>2004</c:v>
                </c:pt>
                <c:pt idx="12">
                  <c:v>2005</c:v>
                </c:pt>
                <c:pt idx="13">
                  <c:v>2006</c:v>
                </c:pt>
                <c:pt idx="14">
                  <c:v>2007</c:v>
                </c:pt>
                <c:pt idx="15">
                  <c:v>2008</c:v>
                </c:pt>
                <c:pt idx="16">
                  <c:v>2009</c:v>
                </c:pt>
                <c:pt idx="17">
                  <c:v>2010</c:v>
                </c:pt>
                <c:pt idx="18">
                  <c:v>2011</c:v>
                </c:pt>
                <c:pt idx="19">
                  <c:v>2012</c:v>
                </c:pt>
                <c:pt idx="20">
                  <c:v>2013</c:v>
                </c:pt>
                <c:pt idx="21">
                  <c:v>2014</c:v>
                </c:pt>
                <c:pt idx="22">
                  <c:v>2015</c:v>
                </c:pt>
                <c:pt idx="23">
                  <c:v>2016</c:v>
                </c:pt>
                <c:pt idx="24">
                  <c:v>2017</c:v>
                </c:pt>
              </c:numCache>
            </c:numRef>
          </c:cat>
          <c:val>
            <c:numRef>
              <c:f>Sheet1!$E$3:$E$27</c:f>
              <c:numCache>
                <c:formatCode>General</c:formatCode>
                <c:ptCount val="25"/>
                <c:pt idx="0">
                  <c:v>14</c:v>
                </c:pt>
                <c:pt idx="1">
                  <c:v>28</c:v>
                </c:pt>
                <c:pt idx="2">
                  <c:v>83</c:v>
                </c:pt>
                <c:pt idx="3">
                  <c:v>49</c:v>
                </c:pt>
                <c:pt idx="4">
                  <c:v>120</c:v>
                </c:pt>
                <c:pt idx="5">
                  <c:v>84</c:v>
                </c:pt>
                <c:pt idx="6">
                  <c:v>138</c:v>
                </c:pt>
                <c:pt idx="7">
                  <c:v>149</c:v>
                </c:pt>
                <c:pt idx="8">
                  <c:v>157</c:v>
                </c:pt>
                <c:pt idx="9">
                  <c:v>135</c:v>
                </c:pt>
                <c:pt idx="10">
                  <c:v>202</c:v>
                </c:pt>
                <c:pt idx="11">
                  <c:v>188</c:v>
                </c:pt>
                <c:pt idx="12">
                  <c:v>167</c:v>
                </c:pt>
                <c:pt idx="13">
                  <c:v>176</c:v>
                </c:pt>
                <c:pt idx="14">
                  <c:v>153</c:v>
                </c:pt>
                <c:pt idx="15">
                  <c:v>149</c:v>
                </c:pt>
                <c:pt idx="16">
                  <c:v>162</c:v>
                </c:pt>
                <c:pt idx="17">
                  <c:v>130</c:v>
                </c:pt>
                <c:pt idx="18">
                  <c:v>94</c:v>
                </c:pt>
                <c:pt idx="19">
                  <c:v>106</c:v>
                </c:pt>
                <c:pt idx="20">
                  <c:v>124</c:v>
                </c:pt>
                <c:pt idx="21">
                  <c:v>125</c:v>
                </c:pt>
                <c:pt idx="22">
                  <c:v>119</c:v>
                </c:pt>
                <c:pt idx="23">
                  <c:v>143</c:v>
                </c:pt>
                <c:pt idx="24">
                  <c:v>216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68-43F7-8374-B16281BF72A2}"/>
            </c:ext>
          </c:extLst>
        </c:ser>
        <c:ser>
          <c:idx val="0"/>
          <c:order val="1"/>
          <c:tx>
            <c:strRef>
              <c:f>Sheet1!$D$2</c:f>
              <c:strCache>
                <c:ptCount val="1"/>
                <c:pt idx="0">
                  <c:v>MAA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val>
            <c:numRef>
              <c:f>Sheet1!$D$3:$D$27</c:f>
              <c:numCache>
                <c:formatCode>General</c:formatCode>
                <c:ptCount val="25"/>
                <c:pt idx="12">
                  <c:v>0</c:v>
                </c:pt>
                <c:pt idx="13">
                  <c:v>0</c:v>
                </c:pt>
                <c:pt idx="14">
                  <c:v>6</c:v>
                </c:pt>
                <c:pt idx="15">
                  <c:v>14</c:v>
                </c:pt>
                <c:pt idx="16">
                  <c:v>38</c:v>
                </c:pt>
                <c:pt idx="17">
                  <c:v>112</c:v>
                </c:pt>
                <c:pt idx="18">
                  <c:v>89</c:v>
                </c:pt>
                <c:pt idx="19">
                  <c:v>129</c:v>
                </c:pt>
                <c:pt idx="20">
                  <c:v>102</c:v>
                </c:pt>
                <c:pt idx="21">
                  <c:v>123</c:v>
                </c:pt>
                <c:pt idx="22">
                  <c:v>117</c:v>
                </c:pt>
                <c:pt idx="23">
                  <c:v>130</c:v>
                </c:pt>
                <c:pt idx="24">
                  <c:v>194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D68-43F7-8374-B16281BF72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1938176"/>
        <c:axId val="111948160"/>
      </c:barChart>
      <c:dateAx>
        <c:axId val="11193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11948160"/>
        <c:crosses val="autoZero"/>
        <c:auto val="0"/>
        <c:lblOffset val="100"/>
        <c:baseTimeUnit val="days"/>
      </c:dateAx>
      <c:valAx>
        <c:axId val="1119481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1193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7898398989252197"/>
          <c:y val="0.90516618082999589"/>
          <c:w val="0.22755843403606943"/>
          <c:h val="6.1239668255555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</a:rPr>
              <a:t># certificates</a:t>
            </a:r>
          </a:p>
        </c:rich>
      </c:tx>
      <c:layout>
        <c:manualLayout>
          <c:xMode val="edge"/>
          <c:yMode val="edge"/>
          <c:x val="2.195271127282155E-2"/>
          <c:y val="0.83949005666037146"/>
        </c:manualLayout>
      </c:layout>
      <c:overlay val="0"/>
    </c:title>
    <c:autoTitleDeleted val="0"/>
    <c:plotArea>
      <c:layout/>
      <c:pieChart>
        <c:varyColors val="1"/>
        <c:ser>
          <c:idx val="1"/>
          <c:order val="0"/>
          <c:tx>
            <c:v># certificates</c:v>
          </c:tx>
          <c:dLbls>
            <c:dLbl>
              <c:idx val="0"/>
              <c:layout>
                <c:manualLayout>
                  <c:x val="2.6296267422017825E-2"/>
                  <c:y val="-7.41487136442970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9E8-43FA-BCF4-FC656029C648}"/>
                </c:ext>
              </c:extLst>
            </c:dLbl>
            <c:dLbl>
              <c:idx val="1"/>
              <c:layout>
                <c:manualLayout>
                  <c:x val="8.3611652503833178E-2"/>
                  <c:y val="-6.980401561479941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9E8-43FA-BCF4-FC656029C648}"/>
                </c:ext>
              </c:extLst>
            </c:dLbl>
            <c:dLbl>
              <c:idx val="2"/>
              <c:layout>
                <c:manualLayout>
                  <c:x val="8.8146271320045391E-2"/>
                  <c:y val="-1.704997535206576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9E8-43FA-BCF4-FC656029C648}"/>
                </c:ext>
              </c:extLst>
            </c:dLbl>
            <c:dLbl>
              <c:idx val="3"/>
              <c:layout>
                <c:manualLayout>
                  <c:x val="0.15392990480150393"/>
                  <c:y val="-2.2947892934702982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9E8-43FA-BCF4-FC656029C648}"/>
                </c:ext>
              </c:extLst>
            </c:dLbl>
            <c:dLbl>
              <c:idx val="4"/>
              <c:layout>
                <c:manualLayout>
                  <c:x val="0.13495404658576107"/>
                  <c:y val="3.383774997668441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9E8-43FA-BCF4-FC656029C648}"/>
                </c:ext>
              </c:extLst>
            </c:dLbl>
            <c:dLbl>
              <c:idx val="5"/>
              <c:layout>
                <c:manualLayout>
                  <c:x val="0.10556049305717979"/>
                  <c:y val="1.8986370358527543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9E8-43FA-BCF4-FC656029C648}"/>
                </c:ext>
              </c:extLst>
            </c:dLbl>
            <c:dLbl>
              <c:idx val="6"/>
              <c:layout>
                <c:manualLayout>
                  <c:x val="7.2702892336477795E-2"/>
                  <c:y val="-6.542920713591006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9E8-43FA-BCF4-FC656029C648}"/>
                </c:ext>
              </c:extLst>
            </c:dLbl>
            <c:dLbl>
              <c:idx val="7"/>
              <c:layout>
                <c:manualLayout>
                  <c:x val="0.11378429181500828"/>
                  <c:y val="-1.9071905351932546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9E8-43FA-BCF4-FC656029C648}"/>
                </c:ext>
              </c:extLst>
            </c:dLbl>
            <c:dLbl>
              <c:idx val="8"/>
              <c:layout>
                <c:manualLayout>
                  <c:x val="9.8987552298537007E-2"/>
                  <c:y val="4.072371664201878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9E8-43FA-BCF4-FC656029C648}"/>
                </c:ext>
              </c:extLst>
            </c:dLbl>
            <c:dLbl>
              <c:idx val="9"/>
              <c:layout>
                <c:manualLayout>
                  <c:x val="6.8068743882262236E-2"/>
                  <c:y val="8.987809264958637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9E8-43FA-BCF4-FC656029C648}"/>
                </c:ext>
              </c:extLst>
            </c:dLbl>
            <c:dLbl>
              <c:idx val="10"/>
              <c:layout>
                <c:manualLayout>
                  <c:x val="5.2291780359138347E-2"/>
                  <c:y val="1.1080378912026869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79E8-43FA-BCF4-FC656029C648}"/>
                </c:ext>
              </c:extLst>
            </c:dLbl>
            <c:dLbl>
              <c:idx val="11"/>
              <c:layout>
                <c:manualLayout>
                  <c:x val="8.6051211420354573E-2"/>
                  <c:y val="-2.6901954514568949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79E8-43FA-BCF4-FC656029C648}"/>
                </c:ext>
              </c:extLst>
            </c:dLbl>
            <c:dLbl>
              <c:idx val="12"/>
              <c:layout>
                <c:manualLayout>
                  <c:x val="7.1459681401210992E-2"/>
                  <c:y val="3.5123439519298666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79E8-43FA-BCF4-FC656029C648}"/>
                </c:ext>
              </c:extLst>
            </c:dLbl>
            <c:dLbl>
              <c:idx val="13"/>
              <c:layout>
                <c:manualLayout>
                  <c:x val="2.3888325840458066E-2"/>
                  <c:y val="7.481887099137989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79E8-43FA-BCF4-FC656029C648}"/>
                </c:ext>
              </c:extLst>
            </c:dLbl>
            <c:dLbl>
              <c:idx val="14"/>
              <c:layout>
                <c:manualLayout>
                  <c:x val="-0.17179281667116364"/>
                  <c:y val="3.219177832699828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79E8-43FA-BCF4-FC656029C648}"/>
                </c:ext>
              </c:extLst>
            </c:dLbl>
            <c:dLbl>
              <c:idx val="15"/>
              <c:layout>
                <c:manualLayout>
                  <c:x val="-0.28794227454241511"/>
                  <c:y val="6.781192960017053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79E8-43FA-BCF4-FC656029C648}"/>
                </c:ext>
              </c:extLst>
            </c:dLbl>
            <c:dLbl>
              <c:idx val="16"/>
              <c:layout>
                <c:manualLayout>
                  <c:x val="-0.26671335637500759"/>
                  <c:y val="1.547170816845864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79E8-43FA-BCF4-FC656029C648}"/>
                </c:ext>
              </c:extLst>
            </c:dLbl>
            <c:dLbl>
              <c:idx val="20"/>
              <c:layout>
                <c:manualLayout>
                  <c:x val="-0.17851459161664199"/>
                  <c:y val="-5.3964053985637583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79E8-43FA-BCF4-FC656029C648}"/>
                </c:ext>
              </c:extLst>
            </c:dLbl>
            <c:dLbl>
              <c:idx val="21"/>
              <c:layout>
                <c:manualLayout>
                  <c:x val="-0.19490484481519038"/>
                  <c:y val="-0.11208228413072731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79E8-43FA-BCF4-FC656029C64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Overview!$D$2:$Z$2</c:f>
              <c:strCache>
                <c:ptCount val="23"/>
                <c:pt idx="0">
                  <c:v>AU</c:v>
                </c:pt>
                <c:pt idx="1">
                  <c:v>BE</c:v>
                </c:pt>
                <c:pt idx="2">
                  <c:v>CH</c:v>
                </c:pt>
                <c:pt idx="3">
                  <c:v>CN</c:v>
                </c:pt>
                <c:pt idx="4">
                  <c:v>CZ</c:v>
                </c:pt>
                <c:pt idx="5">
                  <c:v>DE</c:v>
                </c:pt>
                <c:pt idx="6">
                  <c:v>DK</c:v>
                </c:pt>
                <c:pt idx="7">
                  <c:v>ES</c:v>
                </c:pt>
                <c:pt idx="8">
                  <c:v>FI</c:v>
                </c:pt>
                <c:pt idx="9">
                  <c:v>FR</c:v>
                </c:pt>
                <c:pt idx="10">
                  <c:v>GB</c:v>
                </c:pt>
                <c:pt idx="11">
                  <c:v>IT</c:v>
                </c:pt>
                <c:pt idx="12">
                  <c:v>JP</c:v>
                </c:pt>
                <c:pt idx="13">
                  <c:v>KR</c:v>
                </c:pt>
                <c:pt idx="14">
                  <c:v>NL</c:v>
                </c:pt>
                <c:pt idx="15">
                  <c:v>NO</c:v>
                </c:pt>
                <c:pt idx="16">
                  <c:v>NZ</c:v>
                </c:pt>
                <c:pt idx="17">
                  <c:v>PL</c:v>
                </c:pt>
                <c:pt idx="18">
                  <c:v>RO</c:v>
                </c:pt>
                <c:pt idx="19">
                  <c:v>RU</c:v>
                </c:pt>
                <c:pt idx="20">
                  <c:v>SE</c:v>
                </c:pt>
                <c:pt idx="21">
                  <c:v>SK</c:v>
                </c:pt>
                <c:pt idx="22">
                  <c:v>US</c:v>
                </c:pt>
              </c:strCache>
            </c:strRef>
          </c:cat>
          <c:val>
            <c:numRef>
              <c:f>Overview!$D$29:$Z$29</c:f>
              <c:numCache>
                <c:formatCode>General</c:formatCode>
                <c:ptCount val="23"/>
                <c:pt idx="0">
                  <c:v>7</c:v>
                </c:pt>
                <c:pt idx="1">
                  <c:v>3</c:v>
                </c:pt>
                <c:pt idx="2">
                  <c:v>41</c:v>
                </c:pt>
                <c:pt idx="3">
                  <c:v>108</c:v>
                </c:pt>
                <c:pt idx="4">
                  <c:v>74</c:v>
                </c:pt>
                <c:pt idx="5">
                  <c:v>346</c:v>
                </c:pt>
                <c:pt idx="6">
                  <c:v>106</c:v>
                </c:pt>
                <c:pt idx="7">
                  <c:v>37</c:v>
                </c:pt>
                <c:pt idx="8">
                  <c:v>4</c:v>
                </c:pt>
                <c:pt idx="9">
                  <c:v>122</c:v>
                </c:pt>
                <c:pt idx="10">
                  <c:v>478</c:v>
                </c:pt>
                <c:pt idx="11">
                  <c:v>3</c:v>
                </c:pt>
                <c:pt idx="12">
                  <c:v>70</c:v>
                </c:pt>
                <c:pt idx="13">
                  <c:v>8</c:v>
                </c:pt>
                <c:pt idx="14">
                  <c:v>1858</c:v>
                </c:pt>
                <c:pt idx="15">
                  <c:v>12</c:v>
                </c:pt>
                <c:pt idx="16">
                  <c:v>2</c:v>
                </c:pt>
                <c:pt idx="17">
                  <c:v>1</c:v>
                </c:pt>
                <c:pt idx="18">
                  <c:v>1</c:v>
                </c:pt>
                <c:pt idx="19">
                  <c:v>69</c:v>
                </c:pt>
                <c:pt idx="20">
                  <c:v>24</c:v>
                </c:pt>
                <c:pt idx="21">
                  <c:v>6</c:v>
                </c:pt>
                <c:pt idx="2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79E8-43FA-BCF4-FC656029C648}"/>
            </c:ext>
          </c:extLst>
        </c:ser>
        <c:ser>
          <c:idx val="0"/>
          <c:order val="1"/>
          <c:cat>
            <c:strRef>
              <c:f>Overview!$D$2:$Z$2</c:f>
              <c:strCache>
                <c:ptCount val="23"/>
                <c:pt idx="0">
                  <c:v>AU</c:v>
                </c:pt>
                <c:pt idx="1">
                  <c:v>BE</c:v>
                </c:pt>
                <c:pt idx="2">
                  <c:v>CH</c:v>
                </c:pt>
                <c:pt idx="3">
                  <c:v>CN</c:v>
                </c:pt>
                <c:pt idx="4">
                  <c:v>CZ</c:v>
                </c:pt>
                <c:pt idx="5">
                  <c:v>DE</c:v>
                </c:pt>
                <c:pt idx="6">
                  <c:v>DK</c:v>
                </c:pt>
                <c:pt idx="7">
                  <c:v>ES</c:v>
                </c:pt>
                <c:pt idx="8">
                  <c:v>FI</c:v>
                </c:pt>
                <c:pt idx="9">
                  <c:v>FR</c:v>
                </c:pt>
                <c:pt idx="10">
                  <c:v>GB</c:v>
                </c:pt>
                <c:pt idx="11">
                  <c:v>IT</c:v>
                </c:pt>
                <c:pt idx="12">
                  <c:v>JP</c:v>
                </c:pt>
                <c:pt idx="13">
                  <c:v>KR</c:v>
                </c:pt>
                <c:pt idx="14">
                  <c:v>NL</c:v>
                </c:pt>
                <c:pt idx="15">
                  <c:v>NO</c:v>
                </c:pt>
                <c:pt idx="16">
                  <c:v>NZ</c:v>
                </c:pt>
                <c:pt idx="17">
                  <c:v>PL</c:v>
                </c:pt>
                <c:pt idx="18">
                  <c:v>RO</c:v>
                </c:pt>
                <c:pt idx="19">
                  <c:v>RU</c:v>
                </c:pt>
                <c:pt idx="20">
                  <c:v>SE</c:v>
                </c:pt>
                <c:pt idx="21">
                  <c:v>SK</c:v>
                </c:pt>
                <c:pt idx="22">
                  <c:v>US</c:v>
                </c:pt>
              </c:strCache>
            </c:strRef>
          </c:cat>
          <c:val>
            <c:numRef>
              <c:f>Overview!$Z$2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79E8-43FA-BCF4-FC656029C6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MAA - Certificates</a:t>
            </a:r>
            <a:r>
              <a:rPr lang="en-US" baseline="0"/>
              <a:t> by origin (country)</a:t>
            </a:r>
            <a:endParaRPr lang="en-US"/>
          </a:p>
        </c:rich>
      </c:tx>
      <c:layout>
        <c:manualLayout>
          <c:xMode val="edge"/>
          <c:yMode val="edge"/>
          <c:x val="0.21747815230961298"/>
          <c:y val="3.4482758620689655E-2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explosion val="27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0-4385-47B3-ACC6-287A539794D6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2400" b="1">
                      <a:solidFill>
                        <a:schemeClr val="bg1"/>
                      </a:solidFill>
                    </a:defRPr>
                  </a:pPr>
                  <a:endParaRPr lang="de-DE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0-4385-47B3-ACC6-287A539794D6}"/>
                </c:ext>
              </c:extLst>
            </c:dLbl>
            <c:dLbl>
              <c:idx val="3"/>
              <c:layout>
                <c:manualLayout>
                  <c:x val="-1.2870015796325407E-2"/>
                  <c:y val="2.685371225148581E-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de-DE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385-47B3-ACC6-287A539794D6}"/>
                </c:ext>
              </c:extLst>
            </c:dLbl>
            <c:dLbl>
              <c:idx val="4"/>
              <c:layout>
                <c:manualLayout>
                  <c:x val="-2.5243249088246069E-2"/>
                  <c:y val="2.2991522611397752E-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de-DE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385-47B3-ACC6-287A539794D6}"/>
                </c:ext>
              </c:extLst>
            </c:dLbl>
            <c:dLbl>
              <c:idx val="5"/>
              <c:layout>
                <c:manualLayout>
                  <c:x val="-5.3171724320976816E-3"/>
                  <c:y val="1.5264428153377405E-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1"/>
                      </a:solidFill>
                    </a:defRPr>
                  </a:pPr>
                  <a:endParaRPr lang="de-DE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385-47B3-ACC6-287A539794D6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AA4-4196-8BC2-B4C8E4ED2B2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de-DE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'MAA-2'!$K$2:$K$31</c:f>
              <c:strCache>
                <c:ptCount val="30"/>
                <c:pt idx="0">
                  <c:v>CN</c:v>
                </c:pt>
                <c:pt idx="1">
                  <c:v>JP</c:v>
                </c:pt>
                <c:pt idx="2">
                  <c:v>GB</c:v>
                </c:pt>
                <c:pt idx="3">
                  <c:v>US</c:v>
                </c:pt>
                <c:pt idx="4">
                  <c:v>KR</c:v>
                </c:pt>
                <c:pt idx="5">
                  <c:v>DE</c:v>
                </c:pt>
                <c:pt idx="6">
                  <c:v>CH</c:v>
                </c:pt>
                <c:pt idx="7">
                  <c:v>FR</c:v>
                </c:pt>
                <c:pt idx="8">
                  <c:v>ES</c:v>
                </c:pt>
                <c:pt idx="9">
                  <c:v>TW</c:v>
                </c:pt>
                <c:pt idx="10">
                  <c:v>IT</c:v>
                </c:pt>
                <c:pt idx="11">
                  <c:v>IL</c:v>
                </c:pt>
                <c:pt idx="12">
                  <c:v>HK</c:v>
                </c:pt>
                <c:pt idx="13">
                  <c:v>TR</c:v>
                </c:pt>
                <c:pt idx="14">
                  <c:v>NL</c:v>
                </c:pt>
                <c:pt idx="15">
                  <c:v>SE</c:v>
                </c:pt>
                <c:pt idx="16">
                  <c:v>UK</c:v>
                </c:pt>
                <c:pt idx="17">
                  <c:v>IN</c:v>
                </c:pt>
                <c:pt idx="18">
                  <c:v>PT</c:v>
                </c:pt>
                <c:pt idx="19">
                  <c:v>SG</c:v>
                </c:pt>
                <c:pt idx="20">
                  <c:v>AU</c:v>
                </c:pt>
                <c:pt idx="21">
                  <c:v>NZ</c:v>
                </c:pt>
                <c:pt idx="22">
                  <c:v>PL</c:v>
                </c:pt>
                <c:pt idx="23">
                  <c:v>BE</c:v>
                </c:pt>
                <c:pt idx="24">
                  <c:v>CA</c:v>
                </c:pt>
                <c:pt idx="25">
                  <c:v>BR</c:v>
                </c:pt>
                <c:pt idx="26">
                  <c:v>AT</c:v>
                </c:pt>
                <c:pt idx="27">
                  <c:v>DK</c:v>
                </c:pt>
                <c:pt idx="28">
                  <c:v>FI</c:v>
                </c:pt>
                <c:pt idx="29">
                  <c:v>IR</c:v>
                </c:pt>
              </c:strCache>
            </c:strRef>
          </c:cat>
          <c:val>
            <c:numRef>
              <c:f>'MAA-2'!$J$2:$J$31</c:f>
              <c:numCache>
                <c:formatCode>General</c:formatCode>
                <c:ptCount val="30"/>
                <c:pt idx="0">
                  <c:v>354</c:v>
                </c:pt>
                <c:pt idx="1">
                  <c:v>150</c:v>
                </c:pt>
                <c:pt idx="2">
                  <c:v>69</c:v>
                </c:pt>
                <c:pt idx="3">
                  <c:v>61</c:v>
                </c:pt>
                <c:pt idx="4">
                  <c:v>58</c:v>
                </c:pt>
                <c:pt idx="5">
                  <c:v>51</c:v>
                </c:pt>
                <c:pt idx="6">
                  <c:v>30</c:v>
                </c:pt>
                <c:pt idx="7">
                  <c:v>30</c:v>
                </c:pt>
                <c:pt idx="8">
                  <c:v>21</c:v>
                </c:pt>
                <c:pt idx="9">
                  <c:v>17</c:v>
                </c:pt>
                <c:pt idx="10">
                  <c:v>16</c:v>
                </c:pt>
                <c:pt idx="11">
                  <c:v>15</c:v>
                </c:pt>
                <c:pt idx="12">
                  <c:v>12</c:v>
                </c:pt>
                <c:pt idx="13">
                  <c:v>11</c:v>
                </c:pt>
                <c:pt idx="14">
                  <c:v>8</c:v>
                </c:pt>
                <c:pt idx="15">
                  <c:v>8</c:v>
                </c:pt>
                <c:pt idx="16">
                  <c:v>7</c:v>
                </c:pt>
                <c:pt idx="17">
                  <c:v>6</c:v>
                </c:pt>
                <c:pt idx="18">
                  <c:v>5</c:v>
                </c:pt>
                <c:pt idx="19">
                  <c:v>5</c:v>
                </c:pt>
                <c:pt idx="20">
                  <c:v>4</c:v>
                </c:pt>
                <c:pt idx="21">
                  <c:v>4</c:v>
                </c:pt>
                <c:pt idx="22">
                  <c:v>4</c:v>
                </c:pt>
                <c:pt idx="23">
                  <c:v>3</c:v>
                </c:pt>
                <c:pt idx="24">
                  <c:v>3</c:v>
                </c:pt>
                <c:pt idx="25">
                  <c:v>2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385-47B3-ACC6-287A539794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overlay val="0"/>
      <c:txPr>
        <a:bodyPr/>
        <a:lstStyle/>
        <a:p>
          <a:pPr rtl="0">
            <a:defRPr/>
          </a:pPr>
          <a:endParaRPr lang="de-DE"/>
        </a:p>
      </c:txPr>
    </c:legend>
    <c:plotVisOnly val="1"/>
    <c:dispBlanksAs val="zero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1"/>
          <c:order val="0"/>
          <c:tx>
            <c:v>#  OIML Rxxx</c:v>
          </c:tx>
          <c:dLbls>
            <c:dLbl>
              <c:idx val="3"/>
              <c:layout>
                <c:manualLayout>
                  <c:x val="6.9085657149205726E-2"/>
                  <c:y val="-9.8139239318236704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52E-46E5-B01B-7A3B3385A580}"/>
                </c:ext>
              </c:extLst>
            </c:dLbl>
            <c:dLbl>
              <c:idx val="6"/>
              <c:layout>
                <c:manualLayout>
                  <c:x val="0.15176409448481643"/>
                  <c:y val="-5.2963942703684264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52E-46E5-B01B-7A3B3385A580}"/>
                </c:ext>
              </c:extLst>
            </c:dLbl>
            <c:dLbl>
              <c:idx val="7"/>
              <c:layout>
                <c:manualLayout>
                  <c:x val="0.14664535265827236"/>
                  <c:y val="-7.4720864348405802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52E-46E5-B01B-7A3B3385A580}"/>
                </c:ext>
              </c:extLst>
            </c:dLbl>
            <c:dLbl>
              <c:idx val="8"/>
              <c:layout>
                <c:manualLayout>
                  <c:x val="0.1503339016462559"/>
                  <c:y val="9.8065492723030834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52E-46E5-B01B-7A3B3385A580}"/>
                </c:ext>
              </c:extLst>
            </c:dLbl>
            <c:dLbl>
              <c:idx val="9"/>
              <c:layout>
                <c:manualLayout>
                  <c:x val="0.13316593740296678"/>
                  <c:y val="7.3623249680076705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52E-46E5-B01B-7A3B3385A580}"/>
                </c:ext>
              </c:extLst>
            </c:dLbl>
            <c:dLbl>
              <c:idx val="10"/>
              <c:layout>
                <c:manualLayout>
                  <c:x val="-0.25493837364790817"/>
                  <c:y val="7.6944276306463985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52E-46E5-B01B-7A3B3385A580}"/>
                </c:ext>
              </c:extLst>
            </c:dLbl>
            <c:dLbl>
              <c:idx val="11"/>
              <c:layout>
                <c:manualLayout>
                  <c:x val="-0.16403632528112674"/>
                  <c:y val="-9.1567890923997058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52E-46E5-B01B-7A3B3385A580}"/>
                </c:ext>
              </c:extLst>
            </c:dLbl>
            <c:dLbl>
              <c:idx val="18"/>
              <c:layout>
                <c:manualLayout>
                  <c:x val="-1.6528024663926246E-2"/>
                  <c:y val="-0.10621999854422305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52E-46E5-B01B-7A3B3385A580}"/>
                </c:ext>
              </c:extLst>
            </c:dLbl>
            <c:dLbl>
              <c:idx val="20"/>
              <c:layout>
                <c:manualLayout>
                  <c:x val="-3.1610237751361001E-2"/>
                  <c:y val="-3.8107116450662601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52E-46E5-B01B-7A3B3385A580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Overview!$A$4:$A$27</c:f>
              <c:strCache>
                <c:ptCount val="24"/>
                <c:pt idx="0">
                  <c:v>R21</c:v>
                </c:pt>
                <c:pt idx="1">
                  <c:v>R31</c:v>
                </c:pt>
                <c:pt idx="2">
                  <c:v>R46</c:v>
                </c:pt>
                <c:pt idx="3">
                  <c:v>R49</c:v>
                </c:pt>
                <c:pt idx="4">
                  <c:v>R49 MAA</c:v>
                </c:pt>
                <c:pt idx="5">
                  <c:v>R50</c:v>
                </c:pt>
                <c:pt idx="6">
                  <c:v>R51</c:v>
                </c:pt>
                <c:pt idx="7">
                  <c:v>R60</c:v>
                </c:pt>
                <c:pt idx="8">
                  <c:v>R60 MAA</c:v>
                </c:pt>
                <c:pt idx="9">
                  <c:v>R61</c:v>
                </c:pt>
                <c:pt idx="10">
                  <c:v>R76</c:v>
                </c:pt>
                <c:pt idx="11">
                  <c:v>R76 MAA</c:v>
                </c:pt>
                <c:pt idx="12">
                  <c:v>R85</c:v>
                </c:pt>
                <c:pt idx="13">
                  <c:v>R99</c:v>
                </c:pt>
                <c:pt idx="14">
                  <c:v>R105</c:v>
                </c:pt>
                <c:pt idx="15">
                  <c:v>R106</c:v>
                </c:pt>
                <c:pt idx="16">
                  <c:v>R107</c:v>
                </c:pt>
                <c:pt idx="17">
                  <c:v>R115</c:v>
                </c:pt>
                <c:pt idx="18">
                  <c:v>R117</c:v>
                </c:pt>
                <c:pt idx="19">
                  <c:v>R126</c:v>
                </c:pt>
                <c:pt idx="20">
                  <c:v>R129</c:v>
                </c:pt>
                <c:pt idx="21">
                  <c:v>R134</c:v>
                </c:pt>
                <c:pt idx="22">
                  <c:v>R137</c:v>
                </c:pt>
                <c:pt idx="23">
                  <c:v>R139</c:v>
                </c:pt>
              </c:strCache>
            </c:strRef>
          </c:cat>
          <c:val>
            <c:numRef>
              <c:f>Overview!$AB$4:$AB$27</c:f>
              <c:numCache>
                <c:formatCode>General</c:formatCode>
                <c:ptCount val="24"/>
                <c:pt idx="0">
                  <c:v>17</c:v>
                </c:pt>
                <c:pt idx="1">
                  <c:v>57</c:v>
                </c:pt>
                <c:pt idx="2">
                  <c:v>1</c:v>
                </c:pt>
                <c:pt idx="3">
                  <c:v>121</c:v>
                </c:pt>
                <c:pt idx="4">
                  <c:v>6</c:v>
                </c:pt>
                <c:pt idx="5">
                  <c:v>13</c:v>
                </c:pt>
                <c:pt idx="6">
                  <c:v>213</c:v>
                </c:pt>
                <c:pt idx="7">
                  <c:v>654</c:v>
                </c:pt>
                <c:pt idx="8">
                  <c:v>308</c:v>
                </c:pt>
                <c:pt idx="9">
                  <c:v>84</c:v>
                </c:pt>
                <c:pt idx="10">
                  <c:v>1059</c:v>
                </c:pt>
                <c:pt idx="11">
                  <c:v>490</c:v>
                </c:pt>
                <c:pt idx="12">
                  <c:v>88</c:v>
                </c:pt>
                <c:pt idx="13">
                  <c:v>2</c:v>
                </c:pt>
                <c:pt idx="14">
                  <c:v>1</c:v>
                </c:pt>
                <c:pt idx="15">
                  <c:v>12</c:v>
                </c:pt>
                <c:pt idx="16">
                  <c:v>20</c:v>
                </c:pt>
                <c:pt idx="17">
                  <c:v>1</c:v>
                </c:pt>
                <c:pt idx="18">
                  <c:v>141</c:v>
                </c:pt>
                <c:pt idx="19">
                  <c:v>8</c:v>
                </c:pt>
                <c:pt idx="20">
                  <c:v>43</c:v>
                </c:pt>
                <c:pt idx="21">
                  <c:v>17</c:v>
                </c:pt>
                <c:pt idx="22">
                  <c:v>25</c:v>
                </c:pt>
                <c:pt idx="2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852E-46E5-B01B-7A3B3385A580}"/>
            </c:ext>
          </c:extLst>
        </c:ser>
        <c:ser>
          <c:idx val="0"/>
          <c:order val="1"/>
          <c:cat>
            <c:strRef>
              <c:f>Overview!$A$4:$A$27</c:f>
              <c:strCache>
                <c:ptCount val="24"/>
                <c:pt idx="0">
                  <c:v>R21</c:v>
                </c:pt>
                <c:pt idx="1">
                  <c:v>R31</c:v>
                </c:pt>
                <c:pt idx="2">
                  <c:v>R46</c:v>
                </c:pt>
                <c:pt idx="3">
                  <c:v>R49</c:v>
                </c:pt>
                <c:pt idx="4">
                  <c:v>R49 MAA</c:v>
                </c:pt>
                <c:pt idx="5">
                  <c:v>R50</c:v>
                </c:pt>
                <c:pt idx="6">
                  <c:v>R51</c:v>
                </c:pt>
                <c:pt idx="7">
                  <c:v>R60</c:v>
                </c:pt>
                <c:pt idx="8">
                  <c:v>R60 MAA</c:v>
                </c:pt>
                <c:pt idx="9">
                  <c:v>R61</c:v>
                </c:pt>
                <c:pt idx="10">
                  <c:v>R76</c:v>
                </c:pt>
                <c:pt idx="11">
                  <c:v>R76 MAA</c:v>
                </c:pt>
                <c:pt idx="12">
                  <c:v>R85</c:v>
                </c:pt>
                <c:pt idx="13">
                  <c:v>R99</c:v>
                </c:pt>
                <c:pt idx="14">
                  <c:v>R105</c:v>
                </c:pt>
                <c:pt idx="15">
                  <c:v>R106</c:v>
                </c:pt>
                <c:pt idx="16">
                  <c:v>R107</c:v>
                </c:pt>
                <c:pt idx="17">
                  <c:v>R115</c:v>
                </c:pt>
                <c:pt idx="18">
                  <c:v>R117</c:v>
                </c:pt>
                <c:pt idx="19">
                  <c:v>R126</c:v>
                </c:pt>
                <c:pt idx="20">
                  <c:v>R129</c:v>
                </c:pt>
                <c:pt idx="21">
                  <c:v>R134</c:v>
                </c:pt>
                <c:pt idx="22">
                  <c:v>R137</c:v>
                </c:pt>
                <c:pt idx="23">
                  <c:v>R139</c:v>
                </c:pt>
              </c:strCache>
            </c:strRef>
          </c:cat>
          <c:val>
            <c:numRef>
              <c:f>Overview!$Z$2</c:f>
              <c:numCache>
                <c:formatCode>General</c:formatCode>
                <c:ptCount val="1"/>
                <c:pt idx="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52E-46E5-B01B-7A3B3385A5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41BBB8-3768-4E0E-8832-0A57789E14FF}" type="datetimeFigureOut">
              <a:rPr lang="en-GB" smtClean="0"/>
              <a:pPr/>
              <a:t>14/05/2018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C355DF-C148-4CEB-85A2-A8AD4227A2C0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82550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EB7E5-0205-4DE4-84CC-4748F04BF1CC}" type="datetimeFigureOut">
              <a:rPr lang="en-US" smtClean="0"/>
              <a:pPr/>
              <a:t>5/14/2018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EBF2B7-5D26-49DE-90B0-1F0CC1947CD2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037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EBF2B7-5D26-49DE-90B0-1F0CC1947CD2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607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44824"/>
            <a:ext cx="712656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573016"/>
            <a:ext cx="712879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7277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8096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00807"/>
            <a:ext cx="7283152" cy="45237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2280" y="6560259"/>
            <a:ext cx="648072" cy="1961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00000"/>
                </a:solidFill>
              </a:defRPr>
            </a:lvl1pPr>
          </a:lstStyle>
          <a:p>
            <a:fld id="{112F3AA7-8D1D-4094-95D7-0F0AD16921C5}" type="slidenum">
              <a:rPr lang="fr-FR" smtClean="0"/>
              <a:pPr/>
              <a:t>‹Nr.›</a:t>
            </a:fld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7956376" y="0"/>
            <a:ext cx="1187624" cy="6858000"/>
          </a:xfrm>
          <a:prstGeom prst="rect">
            <a:avLst/>
          </a:prstGeom>
          <a:solidFill>
            <a:srgbClr val="004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Picture 2" descr="P:\1_En cours\Sites\Shutterstock photos\web\precision_measurement_too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60648"/>
            <a:ext cx="900000" cy="69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P:\1_En cours\Sites\Shutterstock photos\web\tanker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412776"/>
            <a:ext cx="900000" cy="65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P:\1_En cours\Sites\Shutterstock photos\web\rada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515476"/>
            <a:ext cx="900000" cy="69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P:\1_En cours\Sites\Shutterstock photos\web\medica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3717032"/>
            <a:ext cx="900000" cy="67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P:\1_En cours\Sites\Shutterstock photos\web\blood-pressur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4843799"/>
            <a:ext cx="900000" cy="60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P:\1_En cours\Sites\Shutterstock photos\web\gold_scale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923694"/>
            <a:ext cx="900000" cy="60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0371"/>
            <a:ext cx="934349" cy="934349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1445416" y="315159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rgbClr val="0070C0"/>
                </a:solidFill>
              </a:rPr>
              <a:t>OIML</a:t>
            </a:r>
            <a:r>
              <a:rPr lang="en-GB" sz="3200" baseline="0" dirty="0">
                <a:solidFill>
                  <a:srgbClr val="0070C0"/>
                </a:solidFill>
              </a:rPr>
              <a:t> Certification System (OIML-CS)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3563888" y="6519827"/>
            <a:ext cx="12682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OIML-CS Seminar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395536" y="6519826"/>
            <a:ext cx="13971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Moscow,</a:t>
            </a:r>
            <a:r>
              <a:rPr lang="en-GB" sz="1200" baseline="0" dirty="0">
                <a:solidFill>
                  <a:srgbClr val="FF0000"/>
                </a:solidFill>
              </a:rPr>
              <a:t> May 2018</a:t>
            </a:r>
            <a:endParaRPr lang="en-GB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429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3600" kern="1200" baseline="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cock.oosterman@oiml.org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oiml.org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40768"/>
            <a:ext cx="7126560" cy="1470025"/>
          </a:xfrm>
        </p:spPr>
        <p:txBody>
          <a:bodyPr>
            <a:normAutofit/>
          </a:bodyPr>
          <a:lstStyle/>
          <a:p>
            <a:r>
              <a:rPr lang="en-GB" dirty="0"/>
              <a:t>General information about </a:t>
            </a:r>
            <a:br>
              <a:rPr lang="en-GB" dirty="0"/>
            </a:br>
            <a:r>
              <a:rPr lang="en-GB" dirty="0"/>
              <a:t>the new OIML-CS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1</a:t>
            </a:fld>
            <a:endParaRPr lang="fr-FR"/>
          </a:p>
        </p:txBody>
      </p:sp>
      <p:sp>
        <p:nvSpPr>
          <p:cNvPr id="6" name="Subtitle 2"/>
          <p:cNvSpPr>
            <a:spLocks noGrp="1"/>
          </p:cNvSpPr>
          <p:nvPr/>
        </p:nvSpPr>
        <p:spPr>
          <a:xfrm>
            <a:off x="467544" y="2492896"/>
            <a:ext cx="7128792" cy="33123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>
                <a:solidFill>
                  <a:schemeClr val="tx1"/>
                </a:solidFill>
              </a:rPr>
              <a:t>COOMET </a:t>
            </a:r>
            <a:r>
              <a:rPr lang="fr-FR" sz="2800" dirty="0" err="1">
                <a:solidFill>
                  <a:schemeClr val="tx1"/>
                </a:solidFill>
              </a:rPr>
              <a:t>Seminar</a:t>
            </a:r>
            <a:r>
              <a:rPr lang="fr-FR" sz="2800" dirty="0">
                <a:solidFill>
                  <a:schemeClr val="tx1"/>
                </a:solidFill>
              </a:rPr>
              <a:t> </a:t>
            </a:r>
          </a:p>
          <a:p>
            <a:r>
              <a:rPr lang="fr-FR" sz="2800" dirty="0">
                <a:solidFill>
                  <a:schemeClr val="tx1"/>
                </a:solidFill>
              </a:rPr>
              <a:t>OIML Certification System (OIML-CS)</a:t>
            </a:r>
          </a:p>
          <a:p>
            <a:r>
              <a:rPr lang="fr-FR" sz="2400" dirty="0">
                <a:solidFill>
                  <a:schemeClr val="tx1"/>
                </a:solidFill>
              </a:rPr>
              <a:t>Moscow, </a:t>
            </a:r>
            <a:r>
              <a:rPr lang="fr-FR" sz="2400" dirty="0" err="1">
                <a:solidFill>
                  <a:schemeClr val="tx1"/>
                </a:solidFill>
              </a:rPr>
              <a:t>Russian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Federation</a:t>
            </a:r>
            <a:r>
              <a:rPr lang="fr-FR" sz="2400" dirty="0">
                <a:solidFill>
                  <a:schemeClr val="tx1"/>
                </a:solidFill>
              </a:rPr>
              <a:t>, May 2018</a:t>
            </a:r>
          </a:p>
          <a:p>
            <a:endParaRPr lang="fr-FR" dirty="0">
              <a:solidFill>
                <a:schemeClr val="tx1"/>
              </a:solidFill>
            </a:endParaRPr>
          </a:p>
          <a:p>
            <a:r>
              <a:rPr lang="fr-FR" sz="2000" dirty="0">
                <a:solidFill>
                  <a:schemeClr val="tx1"/>
                </a:solidFill>
              </a:rPr>
              <a:t>Cock Oosterman</a:t>
            </a:r>
            <a:br>
              <a:rPr lang="fr-FR" sz="2000" dirty="0">
                <a:solidFill>
                  <a:schemeClr val="tx1"/>
                </a:solidFill>
              </a:rPr>
            </a:br>
            <a:r>
              <a:rPr lang="fr-FR" sz="2000" dirty="0">
                <a:solidFill>
                  <a:schemeClr val="tx1"/>
                </a:solidFill>
              </a:rPr>
              <a:t>OIML-CS Management </a:t>
            </a:r>
            <a:r>
              <a:rPr lang="fr-FR" sz="2000" dirty="0" err="1">
                <a:solidFill>
                  <a:schemeClr val="tx1"/>
                </a:solidFill>
              </a:rPr>
              <a:t>Committee</a:t>
            </a:r>
            <a:r>
              <a:rPr lang="fr-FR" sz="2000" dirty="0">
                <a:solidFill>
                  <a:schemeClr val="tx1"/>
                </a:solidFill>
              </a:rPr>
              <a:t> </a:t>
            </a:r>
            <a:r>
              <a:rPr lang="fr-FR" sz="2000" dirty="0" err="1">
                <a:solidFill>
                  <a:schemeClr val="tx1"/>
                </a:solidFill>
              </a:rPr>
              <a:t>Chairperson</a:t>
            </a:r>
            <a:endParaRPr lang="fr-FR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0235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CIML Resolutions towards a new OIML-CS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11560" y="1628801"/>
            <a:ext cx="7200800" cy="3456384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70000"/>
              </a:lnSpc>
              <a:spcBef>
                <a:spcPts val="1200"/>
              </a:spcBef>
              <a:buNone/>
            </a:pPr>
            <a:r>
              <a:rPr lang="en-US" altLang="en-US" b="1" dirty="0"/>
              <a:t>„MAA Resolutions“ approved at the CIML meeting 2013:</a:t>
            </a:r>
          </a:p>
          <a:p>
            <a:pPr marL="514350" indent="-514350">
              <a:lnSpc>
                <a:spcPct val="17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en-US" altLang="en-US" dirty="0"/>
              <a:t>… to raise awareness for the various stakeholders</a:t>
            </a:r>
          </a:p>
          <a:p>
            <a:pPr marL="514350" indent="-514350">
              <a:lnSpc>
                <a:spcPct val="17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en-US" altLang="en-US" dirty="0"/>
              <a:t>… to review the structure, rules and procedures</a:t>
            </a:r>
          </a:p>
          <a:p>
            <a:pPr marL="514350" indent="-514350">
              <a:lnSpc>
                <a:spcPct val="17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en-US" altLang="en-US" dirty="0"/>
              <a:t>… to achieve one single certification system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56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Development of the new OIML-CS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28801"/>
            <a:ext cx="7283152" cy="4896543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ts val="1200"/>
              </a:spcBef>
            </a:pPr>
            <a:r>
              <a:rPr lang="en-US" altLang="en-US" dirty="0"/>
              <a:t>OIML MAA Seminar and CIML Meeting in 2013.</a:t>
            </a:r>
          </a:p>
          <a:p>
            <a:pPr>
              <a:spcBef>
                <a:spcPts val="1200"/>
              </a:spcBef>
            </a:pPr>
            <a:r>
              <a:rPr lang="en-US" altLang="en-US" dirty="0"/>
              <a:t>OIML Ad-hoc Working Group created to review the MAA.</a:t>
            </a:r>
          </a:p>
          <a:p>
            <a:pPr>
              <a:spcBef>
                <a:spcPts val="1200"/>
              </a:spcBef>
            </a:pPr>
            <a:r>
              <a:rPr lang="en-US" altLang="en-US" dirty="0"/>
              <a:t>AHWG presented its recommendations for a new OIML-CS to the 2015 CIML Meeting.</a:t>
            </a:r>
          </a:p>
          <a:p>
            <a:pPr>
              <a:spcBef>
                <a:spcPts val="1200"/>
              </a:spcBef>
            </a:pPr>
            <a:r>
              <a:rPr lang="de-DE" dirty="0"/>
              <a:t>In 2015 </a:t>
            </a:r>
            <a:r>
              <a:rPr lang="de-DE" dirty="0" err="1"/>
              <a:t>the</a:t>
            </a:r>
            <a:r>
              <a:rPr lang="de-DE" dirty="0"/>
              <a:t> CIML </a:t>
            </a:r>
            <a:r>
              <a:rPr lang="de-DE" dirty="0" err="1"/>
              <a:t>adopted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key</a:t>
            </a:r>
            <a:r>
              <a:rPr lang="de-DE" dirty="0"/>
              <a:t> </a:t>
            </a:r>
            <a:r>
              <a:rPr lang="de-DE" dirty="0" err="1"/>
              <a:t>principles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a </a:t>
            </a:r>
            <a:r>
              <a:rPr lang="de-DE" dirty="0" err="1"/>
              <a:t>single</a:t>
            </a:r>
            <a:r>
              <a:rPr lang="de-DE" dirty="0"/>
              <a:t> "OIML Certification System" (OIML-CS).</a:t>
            </a:r>
          </a:p>
          <a:p>
            <a:pPr>
              <a:spcBef>
                <a:spcPts val="1200"/>
              </a:spcBef>
            </a:pPr>
            <a:r>
              <a:rPr lang="en-US" altLang="en-US" dirty="0"/>
              <a:t>An OIML-CS Project Group was created to develop the </a:t>
            </a:r>
            <a:r>
              <a:rPr lang="en-US" altLang="en-US" i="1" dirty="0"/>
              <a:t>Framework</a:t>
            </a:r>
            <a:r>
              <a:rPr lang="en-US" altLang="en-US" dirty="0"/>
              <a:t> for the new OIML-CS, along with drafts of the Operational &amp; Procedural Documents.</a:t>
            </a:r>
          </a:p>
          <a:p>
            <a:pPr>
              <a:spcBef>
                <a:spcPts val="1200"/>
              </a:spcBef>
            </a:pPr>
            <a:r>
              <a:rPr lang="en-US" altLang="en-US" b="1" dirty="0"/>
              <a:t>Framework B 18 </a:t>
            </a:r>
            <a:r>
              <a:rPr lang="en-US" altLang="en-US" dirty="0"/>
              <a:t>was approved at the 2016 CIML Meeting.</a:t>
            </a:r>
          </a:p>
          <a:p>
            <a:pPr>
              <a:spcBef>
                <a:spcPts val="1200"/>
              </a:spcBef>
            </a:pPr>
            <a:r>
              <a:rPr lang="en-US" altLang="en-US" dirty="0"/>
              <a:t>Implementation started January 2018.</a:t>
            </a:r>
          </a:p>
          <a:p>
            <a:pPr>
              <a:spcBef>
                <a:spcPts val="1200"/>
              </a:spcBef>
            </a:pPr>
            <a:r>
              <a:rPr lang="en-US" altLang="en-US" dirty="0"/>
              <a:t>Replaces the existing Basic and MAA Systems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803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idea of the OIML-CS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12</a:t>
            </a:fld>
            <a:endParaRPr lang="fr-FR"/>
          </a:p>
        </p:txBody>
      </p:sp>
      <p:sp>
        <p:nvSpPr>
          <p:cNvPr id="6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1475656" y="1726207"/>
            <a:ext cx="5976912" cy="694681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Clr>
                <a:srgbClr val="000066"/>
              </a:buClr>
              <a:buNone/>
              <a:tabLst>
                <a:tab pos="0" algn="l"/>
              </a:tabLst>
            </a:pPr>
            <a:r>
              <a:rPr lang="de-DE" altLang="de-DE" sz="2200" dirty="0">
                <a:sym typeface="Symbol" pitchFamily="18" charset="2"/>
              </a:rPr>
              <a:t> </a:t>
            </a:r>
            <a:r>
              <a:rPr lang="de-DE" altLang="de-DE" sz="2200" dirty="0" err="1">
                <a:sym typeface="Symbol" pitchFamily="18" charset="2"/>
              </a:rPr>
              <a:t>Past</a:t>
            </a:r>
            <a:r>
              <a:rPr lang="de-DE" altLang="de-DE" sz="2200" dirty="0">
                <a:sym typeface="Symbol" pitchFamily="18" charset="2"/>
              </a:rPr>
              <a:t> </a:t>
            </a:r>
            <a:r>
              <a:rPr lang="de-DE" altLang="de-DE" sz="2200" dirty="0" err="1">
                <a:sym typeface="Symbol" pitchFamily="18" charset="2"/>
              </a:rPr>
              <a:t>approach</a:t>
            </a:r>
            <a:r>
              <a:rPr lang="de-DE" altLang="de-DE" sz="2200" dirty="0">
                <a:sym typeface="Symbol" pitchFamily="18" charset="2"/>
              </a:rPr>
              <a:t>:  </a:t>
            </a:r>
            <a:r>
              <a:rPr lang="de-DE" altLang="de-DE" sz="2200" u="sng" dirty="0" err="1">
                <a:sym typeface="Symbol" pitchFamily="18" charset="2"/>
              </a:rPr>
              <a:t>Two</a:t>
            </a:r>
            <a:r>
              <a:rPr lang="de-DE" altLang="de-DE" sz="2200" dirty="0">
                <a:sym typeface="Symbol" pitchFamily="18" charset="2"/>
              </a:rPr>
              <a:t> </a:t>
            </a:r>
            <a:r>
              <a:rPr lang="de-DE" altLang="de-DE" sz="2200" dirty="0" err="1">
                <a:sym typeface="Symbol" pitchFamily="18" charset="2"/>
              </a:rPr>
              <a:t>systems</a:t>
            </a:r>
            <a:r>
              <a:rPr lang="de-DE" altLang="de-DE" sz="2200" dirty="0">
                <a:sym typeface="Symbol" pitchFamily="18" charset="2"/>
              </a:rPr>
              <a:t> </a:t>
            </a:r>
            <a:r>
              <a:rPr lang="de-DE" altLang="de-DE" sz="2200" dirty="0" err="1">
                <a:sym typeface="Symbol" pitchFamily="18" charset="2"/>
              </a:rPr>
              <a:t>with</a:t>
            </a:r>
            <a:r>
              <a:rPr lang="de-DE" altLang="de-DE" sz="2200" dirty="0">
                <a:sym typeface="Symbol" pitchFamily="18" charset="2"/>
              </a:rPr>
              <a:t> Basic </a:t>
            </a:r>
            <a:r>
              <a:rPr lang="de-DE" altLang="de-DE" sz="2200" dirty="0" err="1">
                <a:sym typeface="Symbol" pitchFamily="18" charset="2"/>
              </a:rPr>
              <a:t>and</a:t>
            </a:r>
            <a:r>
              <a:rPr lang="de-DE" altLang="de-DE" sz="2200" dirty="0">
                <a:sym typeface="Symbol" pitchFamily="18" charset="2"/>
              </a:rPr>
              <a:t> MAA</a:t>
            </a:r>
          </a:p>
        </p:txBody>
      </p:sp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5092589"/>
              </p:ext>
            </p:extLst>
          </p:nvPr>
        </p:nvGraphicFramePr>
        <p:xfrm>
          <a:off x="513264" y="2507320"/>
          <a:ext cx="7200800" cy="385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8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8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82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82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8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12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884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/>
                        <a:t>MI </a:t>
                      </a:r>
                      <a:r>
                        <a:rPr lang="de-DE" sz="1400" dirty="0" err="1"/>
                        <a:t>Cat</a:t>
                      </a:r>
                      <a:r>
                        <a:rPr lang="de-DE" sz="1400" dirty="0"/>
                        <a:t>./</a:t>
                      </a:r>
                      <a:br>
                        <a:rPr lang="de-DE" sz="1400" dirty="0"/>
                      </a:br>
                      <a:r>
                        <a:rPr lang="de-DE" sz="1400" dirty="0"/>
                        <a:t>OIML 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/>
                        <a:t>MS1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/>
                        <a:t>MS2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/>
                        <a:t>MS3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/>
                        <a:t>MS4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FF0000"/>
                          </a:solidFill>
                        </a:rPr>
                        <a:t>MAA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600" b="1" dirty="0">
                          <a:solidFill>
                            <a:srgbClr val="FF0000"/>
                          </a:solidFill>
                        </a:rPr>
                        <a:t>R 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MAA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 err="1">
                          <a:solidFill>
                            <a:srgbClr val="FF0000"/>
                          </a:solidFill>
                        </a:rPr>
                        <a:t>DoMC</a:t>
                      </a:r>
                      <a:r>
                        <a:rPr lang="de-DE" sz="1400" b="1" dirty="0">
                          <a:solidFill>
                            <a:srgbClr val="FF0000"/>
                          </a:solidFill>
                        </a:rPr>
                        <a:t>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600" b="1" dirty="0">
                          <a:solidFill>
                            <a:srgbClr val="FF0000"/>
                          </a:solidFill>
                        </a:rPr>
                        <a:t>R 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MAA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 err="1">
                          <a:solidFill>
                            <a:srgbClr val="FF0000"/>
                          </a:solidFill>
                        </a:rPr>
                        <a:t>DoMC</a:t>
                      </a:r>
                      <a:r>
                        <a:rPr lang="de-DE" sz="1400" b="1" dirty="0">
                          <a:solidFill>
                            <a:srgbClr val="FF0000"/>
                          </a:solidFill>
                        </a:rPr>
                        <a:t>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600" b="1" dirty="0">
                          <a:solidFill>
                            <a:srgbClr val="FF0000"/>
                          </a:solidFill>
                        </a:rPr>
                        <a:t>R 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MAA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dirty="0" err="1">
                          <a:solidFill>
                            <a:srgbClr val="FF0000"/>
                          </a:solidFill>
                        </a:rPr>
                        <a:t>DoMC</a:t>
                      </a:r>
                      <a:r>
                        <a:rPr lang="de-DE" sz="1400" b="1" baseline="0" dirty="0">
                          <a:solidFill>
                            <a:srgbClr val="FF0000"/>
                          </a:solidFill>
                        </a:rPr>
                        <a:t> 3</a:t>
                      </a:r>
                      <a:endParaRPr lang="de-DE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R 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Basic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R 117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Basic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R 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Basic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R 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Basic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R 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Basic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R 129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Basic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9811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idea of the OIML-CS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13</a:t>
            </a:fld>
            <a:endParaRPr lang="fr-FR"/>
          </a:p>
        </p:txBody>
      </p:sp>
      <p:sp>
        <p:nvSpPr>
          <p:cNvPr id="6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1213912" y="1556792"/>
            <a:ext cx="6408712" cy="694681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Clr>
                <a:srgbClr val="000066"/>
              </a:buClr>
              <a:buNone/>
              <a:tabLst>
                <a:tab pos="0" algn="l"/>
              </a:tabLst>
            </a:pPr>
            <a:r>
              <a:rPr lang="de-DE" altLang="de-DE" sz="2200" dirty="0">
                <a:sym typeface="Symbol" pitchFamily="18" charset="2"/>
              </a:rPr>
              <a:t> </a:t>
            </a:r>
            <a:r>
              <a:rPr lang="de-DE" altLang="de-DE" sz="2200" dirty="0" err="1">
                <a:sym typeface="Symbol" pitchFamily="18" charset="2"/>
              </a:rPr>
              <a:t>Current</a:t>
            </a:r>
            <a:r>
              <a:rPr lang="de-DE" altLang="de-DE" sz="2200" dirty="0">
                <a:sym typeface="Symbol" pitchFamily="18" charset="2"/>
              </a:rPr>
              <a:t> </a:t>
            </a:r>
            <a:r>
              <a:rPr lang="de-DE" altLang="de-DE" sz="2200">
                <a:sym typeface="Symbol" pitchFamily="18" charset="2"/>
              </a:rPr>
              <a:t>approach:  </a:t>
            </a:r>
            <a:r>
              <a:rPr lang="de-DE" altLang="de-DE" sz="2200" u="sng" dirty="0" err="1">
                <a:sym typeface="Symbol" pitchFamily="18" charset="2"/>
              </a:rPr>
              <a:t>One</a:t>
            </a:r>
            <a:r>
              <a:rPr lang="de-DE" altLang="de-DE" sz="2200" dirty="0">
                <a:sym typeface="Symbol" pitchFamily="18" charset="2"/>
              </a:rPr>
              <a:t> </a:t>
            </a:r>
            <a:r>
              <a:rPr lang="de-DE" altLang="de-DE" sz="2200" dirty="0" err="1">
                <a:sym typeface="Symbol" pitchFamily="18" charset="2"/>
              </a:rPr>
              <a:t>system</a:t>
            </a:r>
            <a:r>
              <a:rPr lang="de-DE" altLang="de-DE" sz="2200" dirty="0">
                <a:sym typeface="Symbol" pitchFamily="18" charset="2"/>
              </a:rPr>
              <a:t> </a:t>
            </a:r>
            <a:r>
              <a:rPr lang="de-DE" altLang="de-DE" sz="2200" dirty="0" err="1">
                <a:sym typeface="Symbol" pitchFamily="18" charset="2"/>
              </a:rPr>
              <a:t>with</a:t>
            </a:r>
            <a:r>
              <a:rPr lang="de-DE" altLang="de-DE" sz="2200" dirty="0">
                <a:sym typeface="Symbol" pitchFamily="18" charset="2"/>
              </a:rPr>
              <a:t> </a:t>
            </a:r>
            <a:r>
              <a:rPr lang="de-DE" altLang="de-DE" sz="2200" dirty="0" err="1">
                <a:sym typeface="Symbol" pitchFamily="18" charset="2"/>
              </a:rPr>
              <a:t>Schemes</a:t>
            </a:r>
            <a:r>
              <a:rPr lang="de-DE" altLang="de-DE" sz="2200" dirty="0">
                <a:sym typeface="Symbol" pitchFamily="18" charset="2"/>
              </a:rPr>
              <a:t> A </a:t>
            </a:r>
            <a:r>
              <a:rPr lang="de-DE" altLang="de-DE" sz="2200" dirty="0" err="1">
                <a:sym typeface="Symbol" pitchFamily="18" charset="2"/>
              </a:rPr>
              <a:t>and</a:t>
            </a:r>
            <a:r>
              <a:rPr lang="de-DE" altLang="de-DE" sz="2200" dirty="0">
                <a:sym typeface="Symbol" pitchFamily="18" charset="2"/>
              </a:rPr>
              <a:t> B</a:t>
            </a:r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7033221"/>
              </p:ext>
            </p:extLst>
          </p:nvPr>
        </p:nvGraphicFramePr>
        <p:xfrm>
          <a:off x="467542" y="2175848"/>
          <a:ext cx="7200802" cy="431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82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45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1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82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82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12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884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/>
                        <a:t>MI </a:t>
                      </a:r>
                      <a:r>
                        <a:rPr lang="de-DE" sz="1400" dirty="0" err="1"/>
                        <a:t>Cat</a:t>
                      </a:r>
                      <a:r>
                        <a:rPr lang="de-DE" sz="1400" dirty="0"/>
                        <a:t>./</a:t>
                      </a:r>
                      <a:br>
                        <a:rPr lang="de-DE" sz="1400" dirty="0"/>
                      </a:br>
                      <a:r>
                        <a:rPr lang="de-DE" sz="1400" dirty="0"/>
                        <a:t>OIML 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err="1">
                          <a:solidFill>
                            <a:srgbClr val="FF0000"/>
                          </a:solidFill>
                        </a:rPr>
                        <a:t>Scheme</a:t>
                      </a:r>
                      <a:endParaRPr lang="de-DE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/>
                        <a:t>MS1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/>
                        <a:t>MS2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/>
                        <a:t>MS3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/>
                        <a:t>MS4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strike="sngStrike" baseline="0" dirty="0">
                          <a:solidFill>
                            <a:srgbClr val="FF0000"/>
                          </a:solidFill>
                        </a:rPr>
                        <a:t>MAA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600" b="1" dirty="0">
                          <a:solidFill>
                            <a:srgbClr val="FF0000"/>
                          </a:solidFill>
                        </a:rPr>
                        <a:t>R 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err="1">
                          <a:solidFill>
                            <a:srgbClr val="FF0000"/>
                          </a:solidFill>
                        </a:rPr>
                        <a:t>Ut</a:t>
                      </a:r>
                      <a:endParaRPr lang="de-DE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strike="sngStrike" dirty="0" err="1">
                          <a:solidFill>
                            <a:srgbClr val="FF0000"/>
                          </a:solidFill>
                        </a:rPr>
                        <a:t>DoMC</a:t>
                      </a:r>
                      <a:r>
                        <a:rPr lang="de-DE" sz="1400" b="1" strike="sngStrike" dirty="0">
                          <a:solidFill>
                            <a:srgbClr val="FF0000"/>
                          </a:solidFill>
                        </a:rPr>
                        <a:t> 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600" b="1" dirty="0">
                          <a:solidFill>
                            <a:srgbClr val="FF0000"/>
                          </a:solidFill>
                        </a:rPr>
                        <a:t>R 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err="1">
                          <a:solidFill>
                            <a:srgbClr val="FF0000"/>
                          </a:solidFill>
                        </a:rPr>
                        <a:t>Ut</a:t>
                      </a:r>
                      <a:endParaRPr lang="de-DE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err="1">
                          <a:solidFill>
                            <a:srgbClr val="FF0000"/>
                          </a:solidFill>
                        </a:rPr>
                        <a:t>Ut</a:t>
                      </a:r>
                      <a:endParaRPr lang="de-DE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strike="sngStrike" dirty="0" err="1">
                          <a:solidFill>
                            <a:srgbClr val="FF0000"/>
                          </a:solidFill>
                        </a:rPr>
                        <a:t>DoMC</a:t>
                      </a:r>
                      <a:r>
                        <a:rPr lang="de-DE" sz="1400" b="1" strike="sngStrike" dirty="0">
                          <a:solidFill>
                            <a:srgbClr val="FF0000"/>
                          </a:solidFill>
                        </a:rPr>
                        <a:t>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600" b="1" dirty="0">
                          <a:solidFill>
                            <a:srgbClr val="FF0000"/>
                          </a:solidFill>
                        </a:rPr>
                        <a:t>R 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 err="1">
                          <a:solidFill>
                            <a:srgbClr val="FF0000"/>
                          </a:solidFill>
                        </a:rPr>
                        <a:t>Ut</a:t>
                      </a:r>
                      <a:endParaRPr lang="de-DE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strike="sngStrike" dirty="0" err="1">
                          <a:solidFill>
                            <a:srgbClr val="FF0000"/>
                          </a:solidFill>
                        </a:rPr>
                        <a:t>DoMC</a:t>
                      </a:r>
                      <a:r>
                        <a:rPr lang="de-DE" sz="1400" b="1" strike="sngStrike" baseline="0" dirty="0">
                          <a:solidFill>
                            <a:srgbClr val="FF0000"/>
                          </a:solidFill>
                        </a:rPr>
                        <a:t> 3</a:t>
                      </a:r>
                      <a:endParaRPr lang="de-DE" sz="1400" b="1" strike="sng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R 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B &gt;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R 117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B &gt;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R 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B &gt;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R 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B &gt;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R 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B &gt;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R 129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>
                          <a:solidFill>
                            <a:srgbClr val="FF0000"/>
                          </a:solidFill>
                        </a:rPr>
                        <a:t>B &gt;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6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de-DE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b="1" u="sng" dirty="0">
                          <a:solidFill>
                            <a:srgbClr val="FF0000"/>
                          </a:solidFill>
                        </a:rPr>
                        <a:t>New</a:t>
                      </a:r>
                      <a:r>
                        <a:rPr lang="de-DE" sz="1400" b="1" dirty="0">
                          <a:solidFill>
                            <a:srgbClr val="FF0000"/>
                          </a:solidFill>
                        </a:rPr>
                        <a:t>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1" dirty="0" err="1">
                          <a:solidFill>
                            <a:srgbClr val="FF0000"/>
                          </a:solidFill>
                        </a:rPr>
                        <a:t>Declar</a:t>
                      </a:r>
                      <a:r>
                        <a:rPr lang="de-DE" sz="1200" b="1" dirty="0">
                          <a:solidFill>
                            <a:srgbClr val="FF0000"/>
                          </a:solidFill>
                        </a:rPr>
                        <a:t>. </a:t>
                      </a:r>
                      <a:r>
                        <a:rPr lang="de-DE" sz="1200" b="1" dirty="0" err="1">
                          <a:solidFill>
                            <a:srgbClr val="FF0000"/>
                          </a:solidFill>
                        </a:rPr>
                        <a:t>of</a:t>
                      </a:r>
                      <a:br>
                        <a:rPr lang="de-DE" sz="1200" b="1" dirty="0">
                          <a:solidFill>
                            <a:srgbClr val="FF0000"/>
                          </a:solidFill>
                        </a:rPr>
                      </a:br>
                      <a:r>
                        <a:rPr lang="de-DE" sz="1200" b="1" dirty="0" err="1">
                          <a:solidFill>
                            <a:srgbClr val="FF0000"/>
                          </a:solidFill>
                        </a:rPr>
                        <a:t>Scope</a:t>
                      </a:r>
                      <a:endParaRPr lang="de-DE" sz="1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1" dirty="0" err="1">
                          <a:solidFill>
                            <a:srgbClr val="FF0000"/>
                          </a:solidFill>
                        </a:rPr>
                        <a:t>Declar</a:t>
                      </a:r>
                      <a:r>
                        <a:rPr lang="de-DE" sz="1200" b="1" dirty="0">
                          <a:solidFill>
                            <a:srgbClr val="FF0000"/>
                          </a:solidFill>
                        </a:rPr>
                        <a:t>. </a:t>
                      </a:r>
                      <a:r>
                        <a:rPr lang="de-DE" sz="1200" b="1" dirty="0" err="1">
                          <a:solidFill>
                            <a:srgbClr val="FF0000"/>
                          </a:solidFill>
                        </a:rPr>
                        <a:t>of</a:t>
                      </a:r>
                      <a:br>
                        <a:rPr lang="de-DE" sz="1200" b="1" dirty="0">
                          <a:solidFill>
                            <a:srgbClr val="FF0000"/>
                          </a:solidFill>
                        </a:rPr>
                      </a:br>
                      <a:r>
                        <a:rPr lang="de-DE" sz="1200" b="1" dirty="0" err="1">
                          <a:solidFill>
                            <a:srgbClr val="FF0000"/>
                          </a:solidFill>
                        </a:rPr>
                        <a:t>Scope</a:t>
                      </a:r>
                      <a:endParaRPr lang="de-DE" sz="1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1" dirty="0" err="1">
                          <a:solidFill>
                            <a:srgbClr val="FF0000"/>
                          </a:solidFill>
                        </a:rPr>
                        <a:t>Declar</a:t>
                      </a:r>
                      <a:r>
                        <a:rPr lang="de-DE" sz="1200" b="1" dirty="0">
                          <a:solidFill>
                            <a:srgbClr val="FF0000"/>
                          </a:solidFill>
                        </a:rPr>
                        <a:t>. </a:t>
                      </a:r>
                      <a:r>
                        <a:rPr lang="de-DE" sz="1200" b="1" dirty="0" err="1">
                          <a:solidFill>
                            <a:srgbClr val="FF0000"/>
                          </a:solidFill>
                        </a:rPr>
                        <a:t>of</a:t>
                      </a:r>
                      <a:br>
                        <a:rPr lang="de-DE" sz="1200" b="1" dirty="0">
                          <a:solidFill>
                            <a:srgbClr val="FF0000"/>
                          </a:solidFill>
                        </a:rPr>
                      </a:br>
                      <a:r>
                        <a:rPr lang="de-DE" sz="1200" b="1" dirty="0" err="1">
                          <a:solidFill>
                            <a:srgbClr val="FF0000"/>
                          </a:solidFill>
                        </a:rPr>
                        <a:t>Scope</a:t>
                      </a:r>
                      <a:endParaRPr lang="de-DE" sz="1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2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User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070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Development of Certification Systems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14</a:t>
            </a:fld>
            <a:endParaRPr lang="fr-FR"/>
          </a:p>
        </p:txBody>
      </p:sp>
      <p:pic>
        <p:nvPicPr>
          <p:cNvPr id="7" name="Picture 2" descr="global ma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01" y="1796678"/>
            <a:ext cx="7696718" cy="4702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feld 8"/>
          <p:cNvSpPr txBox="1"/>
          <p:nvPr/>
        </p:nvSpPr>
        <p:spPr>
          <a:xfrm>
            <a:off x="318982" y="5140777"/>
            <a:ext cx="4325026" cy="1093940"/>
          </a:xfrm>
          <a:prstGeom prst="rect">
            <a:avLst/>
          </a:prstGeom>
          <a:solidFill>
            <a:schemeClr val="bg1"/>
          </a:solidFill>
        </p:spPr>
        <p:txBody>
          <a:bodyPr wrap="square" bIns="10800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</a:rPr>
              <a:t>1991: 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sym typeface="Symbol"/>
              </a:rPr>
              <a:t>OIML 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</a:rPr>
              <a:t>Basic System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Symbol"/>
              </a:rPr>
              <a:t>  "Unqualified" 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Basic 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Symbol"/>
              </a:rPr>
              <a:t>Certificates / Test Reports</a:t>
            </a:r>
            <a:b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Symbol"/>
              </a:rPr>
            </a:b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Symbol"/>
              </a:rPr>
              <a:t>      for </a:t>
            </a: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Symbol"/>
              </a:rPr>
              <a:t>18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Symbol"/>
              </a:rPr>
              <a:t> measuring instrument categories</a:t>
            </a:r>
            <a:endParaRPr kumimoji="0" lang="de-DE" sz="1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2411760" y="3594203"/>
            <a:ext cx="4253018" cy="1093940"/>
          </a:xfrm>
          <a:prstGeom prst="rect">
            <a:avLst/>
          </a:prstGeom>
          <a:solidFill>
            <a:schemeClr val="bg1"/>
          </a:solidFill>
        </p:spPr>
        <p:txBody>
          <a:bodyPr wrap="square" bIns="10800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</a:rPr>
              <a:t>2005: </a:t>
            </a:r>
            <a:r>
              <a: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sym typeface="Symbol"/>
              </a:rPr>
              <a:t>OIML MAA System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Symbol"/>
              </a:rPr>
              <a:t>  </a:t>
            </a:r>
            <a:r>
              <a:rPr kumimoji="0" lang="de-DE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Qualified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MAA Certificates / Test Reports</a:t>
            </a:r>
            <a:b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</a:b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    for </a:t>
            </a: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3 </a:t>
            </a: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measuring instrument categories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3275856" y="2068457"/>
            <a:ext cx="4320480" cy="1093940"/>
          </a:xfrm>
          <a:prstGeom prst="rect">
            <a:avLst/>
          </a:prstGeom>
          <a:solidFill>
            <a:schemeClr val="bg1"/>
          </a:solidFill>
        </p:spPr>
        <p:txBody>
          <a:bodyPr wrap="square" bIns="10800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</a:rPr>
              <a:t>2018: </a:t>
            </a:r>
            <a:r>
              <a:rPr kumimoji="0" lang="de-DE" sz="24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sym typeface="Symbol"/>
              </a:rPr>
              <a:t>OIML </a:t>
            </a:r>
            <a:r>
              <a:rPr kumimoji="0" lang="de-DE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sym typeface="Symbol"/>
              </a:rPr>
              <a:t>Certification</a:t>
            </a:r>
            <a:r>
              <a:rPr kumimoji="0" lang="de-DE" sz="2400" b="1" i="0" u="none" strike="noStrike" kern="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sym typeface="Symbol"/>
              </a:rPr>
              <a:t> System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Symbol"/>
              </a:rPr>
              <a:t>  </a:t>
            </a:r>
            <a:r>
              <a:rPr kumimoji="0" 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Qualified</a:t>
            </a: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</a:t>
            </a:r>
            <a:r>
              <a:rPr kumimoji="0" 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Certificates</a:t>
            </a: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/ Test Reports </a:t>
            </a:r>
            <a:r>
              <a:rPr kumimoji="0" 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for</a:t>
            </a:r>
            <a:b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</a:b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     &gt;18 </a:t>
            </a:r>
            <a:r>
              <a:rPr kumimoji="0" 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measuring</a:t>
            </a: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</a:t>
            </a:r>
            <a:r>
              <a:rPr kumimoji="0" 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instrument</a:t>
            </a:r>
            <a:r>
              <a:rPr kumimoji="0" lang="de-DE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</a:t>
            </a:r>
            <a:r>
              <a:rPr kumimoji="0" lang="de-DE" sz="16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categories</a:t>
            </a:r>
            <a:endParaRPr kumimoji="0" lang="de-DE" sz="1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50949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 animBg="1"/>
      <p:bldP spid="10" grpId="0" uiExpand="1" build="p" animBg="1"/>
      <p:bldP spid="11" grpId="0" uiExpand="1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2F3AA7-8D1D-4094-95D7-0F0AD16921C5}" type="slidenum">
              <a: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US" dirty="0"/>
              <a:t>In summary</a:t>
            </a:r>
          </a:p>
        </p:txBody>
      </p:sp>
      <p:sp>
        <p:nvSpPr>
          <p:cNvPr id="6" name="Textfeld 1"/>
          <p:cNvSpPr txBox="1">
            <a:spLocks noChangeArrowheads="1"/>
          </p:cNvSpPr>
          <p:nvPr/>
        </p:nvSpPr>
        <p:spPr bwMode="auto">
          <a:xfrm>
            <a:off x="683568" y="1844824"/>
            <a:ext cx="8124825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de-DE" sz="2200" dirty="0"/>
              <a:t>The </a:t>
            </a:r>
            <a:r>
              <a:rPr lang="de-DE" sz="2200" dirty="0" err="1"/>
              <a:t>new</a:t>
            </a:r>
            <a:r>
              <a:rPr lang="de-DE" sz="2200" dirty="0"/>
              <a:t> OIML-CS </a:t>
            </a:r>
            <a:r>
              <a:rPr lang="de-DE" sz="2200" dirty="0" err="1"/>
              <a:t>is</a:t>
            </a:r>
            <a:r>
              <a:rPr lang="de-DE" sz="2200" dirty="0"/>
              <a:t> </a:t>
            </a:r>
            <a:r>
              <a:rPr lang="de-DE" sz="2200" dirty="0" err="1"/>
              <a:t>intended</a:t>
            </a:r>
            <a:r>
              <a:rPr lang="de-DE" sz="2200" dirty="0"/>
              <a:t> </a:t>
            </a:r>
            <a:r>
              <a:rPr lang="de-DE" sz="2200" dirty="0" err="1"/>
              <a:t>to</a:t>
            </a:r>
            <a:r>
              <a:rPr lang="de-DE" sz="2200" dirty="0"/>
              <a:t> …</a:t>
            </a:r>
          </a:p>
          <a:p>
            <a:pPr marR="0" lvl="0" defTabSz="91440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ClrTx/>
              <a:buSzTx/>
              <a:tabLst/>
              <a:defRPr/>
            </a:pPr>
            <a:r>
              <a:rPr lang="de-DE" sz="2200" dirty="0"/>
              <a:t>… </a:t>
            </a:r>
            <a:r>
              <a:rPr lang="de-DE" sz="2200" dirty="0" err="1"/>
              <a:t>improve</a:t>
            </a:r>
            <a:r>
              <a:rPr lang="de-DE" sz="2200" dirty="0"/>
              <a:t> </a:t>
            </a:r>
            <a:r>
              <a:rPr lang="de-DE" sz="2200" dirty="0" err="1"/>
              <a:t>the</a:t>
            </a:r>
            <a:r>
              <a:rPr lang="de-DE" sz="2200" dirty="0"/>
              <a:t> </a:t>
            </a:r>
            <a:r>
              <a:rPr lang="de-DE" sz="2200" dirty="0" err="1"/>
              <a:t>worldwide</a:t>
            </a:r>
            <a:r>
              <a:rPr lang="de-DE" sz="2200" dirty="0"/>
              <a:t> </a:t>
            </a:r>
            <a:r>
              <a:rPr lang="de-DE" sz="2200" dirty="0" err="1"/>
              <a:t>acceptance</a:t>
            </a:r>
            <a:r>
              <a:rPr lang="de-DE" sz="2200" dirty="0"/>
              <a:t> </a:t>
            </a:r>
            <a:r>
              <a:rPr lang="de-DE" sz="2200" dirty="0" err="1"/>
              <a:t>of</a:t>
            </a:r>
            <a:r>
              <a:rPr lang="de-DE" sz="2200" dirty="0"/>
              <a:t> OIML </a:t>
            </a:r>
            <a:r>
              <a:rPr lang="de-DE" sz="2200" dirty="0" err="1"/>
              <a:t>Certificates</a:t>
            </a:r>
            <a:r>
              <a:rPr lang="de-DE" sz="2200" dirty="0"/>
              <a:t>.</a:t>
            </a:r>
          </a:p>
          <a:p>
            <a:pPr marR="0" lvl="0" defTabSz="91440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ClrTx/>
              <a:buSzTx/>
              <a:tabLst/>
              <a:defRPr/>
            </a:pPr>
            <a:r>
              <a:rPr lang="de-DE" sz="2200" dirty="0"/>
              <a:t>… </a:t>
            </a:r>
            <a:r>
              <a:rPr lang="de-DE" sz="2200" dirty="0" err="1"/>
              <a:t>be</a:t>
            </a:r>
            <a:r>
              <a:rPr lang="de-DE" sz="2200" dirty="0"/>
              <a:t> </a:t>
            </a:r>
            <a:r>
              <a:rPr lang="de-DE" sz="2200" dirty="0" err="1"/>
              <a:t>implemented</a:t>
            </a:r>
            <a:r>
              <a:rPr lang="de-DE" sz="2200" dirty="0"/>
              <a:t> </a:t>
            </a:r>
            <a:r>
              <a:rPr lang="de-DE" sz="2200" dirty="0" err="1"/>
              <a:t>and</a:t>
            </a:r>
            <a:r>
              <a:rPr lang="de-DE" sz="2200" dirty="0"/>
              <a:t> </a:t>
            </a:r>
            <a:r>
              <a:rPr lang="de-DE" sz="2200" dirty="0" err="1"/>
              <a:t>operated</a:t>
            </a:r>
            <a:r>
              <a:rPr lang="de-DE" sz="2200" dirty="0"/>
              <a:t> </a:t>
            </a:r>
            <a:r>
              <a:rPr lang="de-DE" sz="2200" dirty="0" err="1"/>
              <a:t>more</a:t>
            </a:r>
            <a:r>
              <a:rPr lang="de-DE" sz="2200" dirty="0"/>
              <a:t> </a:t>
            </a:r>
            <a:r>
              <a:rPr lang="de-DE" sz="2200" dirty="0" err="1"/>
              <a:t>effectively</a:t>
            </a:r>
            <a:r>
              <a:rPr lang="de-DE" sz="2200" dirty="0"/>
              <a:t> </a:t>
            </a:r>
            <a:r>
              <a:rPr lang="de-DE" sz="2200" dirty="0" err="1"/>
              <a:t>through</a:t>
            </a:r>
            <a:br>
              <a:rPr lang="de-DE" sz="2200" dirty="0"/>
            </a:br>
            <a:r>
              <a:rPr lang="de-DE" sz="2200" dirty="0"/>
              <a:t>    </a:t>
            </a:r>
            <a:r>
              <a:rPr lang="de-DE" sz="2200" dirty="0" err="1"/>
              <a:t>clearly</a:t>
            </a:r>
            <a:r>
              <a:rPr lang="de-DE" sz="2200" dirty="0"/>
              <a:t> </a:t>
            </a:r>
            <a:r>
              <a:rPr lang="de-DE" sz="2200" dirty="0" err="1"/>
              <a:t>defined</a:t>
            </a:r>
            <a:r>
              <a:rPr lang="de-DE" sz="2200" dirty="0"/>
              <a:t> </a:t>
            </a:r>
            <a:r>
              <a:rPr lang="de-DE" sz="2200" dirty="0" err="1"/>
              <a:t>management</a:t>
            </a:r>
            <a:r>
              <a:rPr lang="de-DE" sz="2200" dirty="0"/>
              <a:t> </a:t>
            </a:r>
            <a:r>
              <a:rPr lang="de-DE" sz="2200" dirty="0" err="1"/>
              <a:t>structures</a:t>
            </a:r>
            <a:r>
              <a:rPr lang="de-DE" sz="2200" dirty="0"/>
              <a:t> </a:t>
            </a:r>
            <a:r>
              <a:rPr lang="de-DE" sz="2200" dirty="0" err="1"/>
              <a:t>and</a:t>
            </a:r>
            <a:r>
              <a:rPr lang="de-DE" sz="2200" dirty="0"/>
              <a:t> </a:t>
            </a:r>
            <a:r>
              <a:rPr lang="de-DE" sz="2200" dirty="0" err="1"/>
              <a:t>responsibilities</a:t>
            </a:r>
            <a:br>
              <a:rPr lang="de-DE" sz="2200" dirty="0"/>
            </a:br>
            <a:r>
              <a:rPr lang="de-DE" sz="2200" dirty="0"/>
              <a:t>    (e.g. Management </a:t>
            </a:r>
            <a:r>
              <a:rPr lang="de-DE" sz="2200" dirty="0" err="1"/>
              <a:t>Committee</a:t>
            </a:r>
            <a:r>
              <a:rPr lang="de-DE" sz="2200" dirty="0"/>
              <a:t>  </a:t>
            </a:r>
            <a:r>
              <a:rPr lang="de-DE" sz="2200" dirty="0" err="1"/>
              <a:t>Chair</a:t>
            </a:r>
            <a:r>
              <a:rPr lang="de-DE" sz="2200" dirty="0"/>
              <a:t>, Executive </a:t>
            </a:r>
            <a:r>
              <a:rPr lang="de-DE" sz="2200" dirty="0" err="1"/>
              <a:t>Secretary</a:t>
            </a:r>
            <a:r>
              <a:rPr lang="de-DE" sz="2200" dirty="0"/>
              <a:t>).   </a:t>
            </a:r>
          </a:p>
          <a:p>
            <a:pPr marR="0" lvl="0" defTabSz="91440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ClrTx/>
              <a:buSzTx/>
              <a:tabLst/>
              <a:defRPr/>
            </a:pPr>
            <a:r>
              <a:rPr lang="de-DE" sz="2200" dirty="0"/>
              <a:t>… open </a:t>
            </a:r>
            <a:r>
              <a:rPr lang="de-DE" sz="2200" dirty="0" err="1"/>
              <a:t>the</a:t>
            </a:r>
            <a:r>
              <a:rPr lang="de-DE" sz="2200" dirty="0"/>
              <a:t> </a:t>
            </a:r>
            <a:r>
              <a:rPr lang="de-DE" sz="2200" dirty="0" err="1"/>
              <a:t>system</a:t>
            </a:r>
            <a:r>
              <a:rPr lang="de-DE" sz="2200" dirty="0"/>
              <a:t> </a:t>
            </a:r>
            <a:r>
              <a:rPr lang="de-DE" sz="2200" dirty="0" err="1"/>
              <a:t>for</a:t>
            </a:r>
            <a:r>
              <a:rPr lang="de-DE" sz="2200" dirty="0"/>
              <a:t> </a:t>
            </a:r>
            <a:r>
              <a:rPr lang="de-DE" sz="2200" dirty="0" err="1"/>
              <a:t>much</a:t>
            </a:r>
            <a:r>
              <a:rPr lang="de-DE" sz="2200" dirty="0"/>
              <a:t> </a:t>
            </a:r>
            <a:r>
              <a:rPr lang="de-DE" sz="2200" dirty="0" err="1"/>
              <a:t>more</a:t>
            </a:r>
            <a:r>
              <a:rPr lang="de-DE" sz="2200" dirty="0"/>
              <a:t> </a:t>
            </a:r>
            <a:r>
              <a:rPr lang="de-DE" sz="2200" dirty="0" err="1"/>
              <a:t>categories</a:t>
            </a:r>
            <a:r>
              <a:rPr lang="de-DE" sz="2200" dirty="0"/>
              <a:t> </a:t>
            </a:r>
            <a:r>
              <a:rPr lang="de-DE" sz="2200" dirty="0" err="1"/>
              <a:t>of</a:t>
            </a:r>
            <a:r>
              <a:rPr lang="de-DE" sz="2200" dirty="0"/>
              <a:t> </a:t>
            </a:r>
            <a:r>
              <a:rPr lang="de-DE" sz="2200" dirty="0" err="1"/>
              <a:t>measuring</a:t>
            </a:r>
            <a:br>
              <a:rPr lang="de-DE" sz="2200" dirty="0"/>
            </a:br>
            <a:r>
              <a:rPr lang="de-DE" sz="2200" dirty="0"/>
              <a:t>    </a:t>
            </a:r>
            <a:r>
              <a:rPr lang="de-DE" sz="2200" dirty="0" err="1"/>
              <a:t>instruments</a:t>
            </a:r>
            <a:r>
              <a:rPr lang="de-DE" sz="2200" dirty="0"/>
              <a:t> and </a:t>
            </a:r>
            <a:r>
              <a:rPr lang="de-DE" sz="2200" dirty="0" err="1"/>
              <a:t>participants</a:t>
            </a:r>
            <a:r>
              <a:rPr lang="de-DE" sz="2200" dirty="0"/>
              <a:t>.</a:t>
            </a:r>
          </a:p>
          <a:p>
            <a:pPr marR="0" lvl="0" defTabSz="91440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1800"/>
              </a:spcAft>
              <a:buClrTx/>
              <a:buSzTx/>
              <a:tabLst/>
              <a:defRPr/>
            </a:pPr>
            <a:r>
              <a:rPr lang="de-DE" sz="2200" dirty="0"/>
              <a:t>… </a:t>
            </a:r>
            <a:r>
              <a:rPr lang="de-DE" sz="2200" dirty="0" err="1"/>
              <a:t>improve</a:t>
            </a:r>
            <a:r>
              <a:rPr lang="de-DE" sz="2200" dirty="0"/>
              <a:t> </a:t>
            </a:r>
            <a:r>
              <a:rPr lang="de-DE" sz="2200" dirty="0" err="1"/>
              <a:t>the</a:t>
            </a:r>
            <a:r>
              <a:rPr lang="de-DE" sz="2200" dirty="0"/>
              <a:t> </a:t>
            </a:r>
            <a:r>
              <a:rPr lang="de-DE" sz="2200" dirty="0" err="1"/>
              <a:t>benefits</a:t>
            </a:r>
            <a:r>
              <a:rPr lang="de-DE" sz="2200" dirty="0"/>
              <a:t> </a:t>
            </a:r>
            <a:r>
              <a:rPr lang="de-DE" sz="2200" dirty="0" err="1"/>
              <a:t>for</a:t>
            </a:r>
            <a:r>
              <a:rPr lang="de-DE" sz="2200" dirty="0"/>
              <a:t> all </a:t>
            </a:r>
            <a:r>
              <a:rPr lang="de-DE" sz="2200" dirty="0" err="1"/>
              <a:t>stakeholders</a:t>
            </a:r>
            <a:r>
              <a:rPr lang="de-DE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4547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2F3AA7-8D1D-4094-95D7-0F0AD16921C5}" type="slidenum">
              <a:rPr kumimoji="0" lang="fr-F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US" dirty="0"/>
              <a:t>Expected benefits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51109" y="1611397"/>
            <a:ext cx="8169363" cy="484193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b="1" dirty="0">
                <a:solidFill>
                  <a:srgbClr val="FF0000"/>
                </a:solidFill>
              </a:rPr>
              <a:t>For Manufacturers:</a:t>
            </a:r>
          </a:p>
          <a:p>
            <a:r>
              <a:rPr lang="en-US" sz="2200" dirty="0"/>
              <a:t>Can take advantage of increased confidence in OIML </a:t>
            </a:r>
            <a:br>
              <a:rPr lang="en-US" sz="2200" dirty="0"/>
            </a:br>
            <a:r>
              <a:rPr lang="en-US" sz="2200" dirty="0"/>
              <a:t>Certificates and associated reports, of wider acceptance </a:t>
            </a:r>
            <a:br>
              <a:rPr lang="en-US" sz="2200" dirty="0"/>
            </a:br>
            <a:r>
              <a:rPr lang="en-US" sz="2200" dirty="0"/>
              <a:t>and reduced time to market.</a:t>
            </a:r>
            <a:endParaRPr lang="en-US" sz="2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200" b="1" dirty="0">
                <a:solidFill>
                  <a:srgbClr val="FF0000"/>
                </a:solidFill>
              </a:rPr>
              <a:t>For OIML Issuing Authorities:</a:t>
            </a:r>
          </a:p>
          <a:p>
            <a:pPr>
              <a:spcAft>
                <a:spcPts val="600"/>
              </a:spcAft>
            </a:pPr>
            <a:r>
              <a:rPr lang="en-US" sz="2200" dirty="0"/>
              <a:t>Can demonstrate competence and offer attractive </a:t>
            </a:r>
            <a:br>
              <a:rPr lang="en-US" sz="2200" dirty="0"/>
            </a:br>
            <a:r>
              <a:rPr lang="en-US" sz="2200" dirty="0"/>
              <a:t>certification services to customers (“one-stop-testing”)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FF0000"/>
                </a:solidFill>
              </a:rPr>
              <a:t>For Utilizers and Associates:</a:t>
            </a:r>
          </a:p>
          <a:p>
            <a:r>
              <a:rPr lang="en-US" sz="2200" dirty="0"/>
              <a:t>Do not need to build up own test facilities; can rely on </a:t>
            </a:r>
            <a:br>
              <a:rPr lang="en-US" sz="2200" dirty="0"/>
            </a:br>
            <a:r>
              <a:rPr lang="en-US" sz="2200" dirty="0"/>
              <a:t>qualified certificates and related test reports from </a:t>
            </a:r>
            <a:br>
              <a:rPr lang="en-US" sz="2200" dirty="0"/>
            </a:br>
            <a:r>
              <a:rPr lang="en-US" sz="2200" dirty="0"/>
              <a:t>accredited or peer assessed OIML Issuing Authorities</a:t>
            </a:r>
          </a:p>
          <a:p>
            <a:pPr>
              <a:spcAft>
                <a:spcPts val="600"/>
              </a:spcAft>
            </a:pPr>
            <a:r>
              <a:rPr lang="en-US" sz="2200" dirty="0"/>
              <a:t>Will be represented in the Management Committee</a:t>
            </a:r>
          </a:p>
        </p:txBody>
      </p:sp>
    </p:spTree>
    <p:extLst>
      <p:ext uri="{BB962C8B-B14F-4D97-AF65-F5344CB8AC3E}">
        <p14:creationId xmlns:p14="http://schemas.microsoft.com/office/powerpoint/2010/main" val="987070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17</a:t>
            </a:fld>
            <a:endParaRPr lang="fr-FR"/>
          </a:p>
        </p:txBody>
      </p:sp>
      <p:pic>
        <p:nvPicPr>
          <p:cNvPr id="5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528" y="1388203"/>
            <a:ext cx="2086495" cy="2086495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0" y="3818459"/>
            <a:ext cx="7956376" cy="22748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b="1" dirty="0"/>
              <a:t>Cock Oosterman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b="1" dirty="0"/>
              <a:t>OIML-CS Management Committee Chairperson </a:t>
            </a:r>
          </a:p>
          <a:p>
            <a:pPr marL="0" indent="0" algn="ctr">
              <a:buFont typeface="Arial" panose="020B0604020202020204" pitchFamily="34" charset="0"/>
              <a:buNone/>
            </a:pPr>
            <a:br>
              <a:rPr lang="en-US" sz="2400" b="1" dirty="0"/>
            </a:br>
            <a:r>
              <a:rPr lang="en-US" sz="2400" b="1" dirty="0">
                <a:hlinkClick r:id="rId3"/>
              </a:rPr>
              <a:t>cock.oosterman@oiml.org</a:t>
            </a:r>
            <a:br>
              <a:rPr lang="en-US" sz="2400" b="1" dirty="0"/>
            </a:br>
            <a:r>
              <a:rPr lang="en-US" sz="2400" b="1" dirty="0">
                <a:hlinkClick r:id="rId4"/>
              </a:rPr>
              <a:t>www.oiml.org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826618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b="1" dirty="0"/>
              <a:t>OIML</a:t>
            </a:r>
            <a:endParaRPr lang="nl-NL" b="1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/>
              <a:t>“The mission of the OIML is to </a:t>
            </a:r>
            <a:r>
              <a:rPr lang="en-US" dirty="0">
                <a:solidFill>
                  <a:srgbClr val="00B0F0"/>
                </a:solidFill>
              </a:rPr>
              <a:t>enable economies </a:t>
            </a:r>
            <a:r>
              <a:rPr lang="en-US" dirty="0"/>
              <a:t>to put in place </a:t>
            </a:r>
            <a:r>
              <a:rPr lang="en-US" dirty="0">
                <a:solidFill>
                  <a:srgbClr val="00B0F0"/>
                </a:solidFill>
              </a:rPr>
              <a:t>effective legal metrology infrastructures </a:t>
            </a:r>
            <a:r>
              <a:rPr lang="en-US" dirty="0"/>
              <a:t>that are mutually compatible and internationally recognized, for all areas for which governments take responsibility, such as those which facilitate trade, establish </a:t>
            </a:r>
            <a:r>
              <a:rPr lang="en-US" dirty="0">
                <a:solidFill>
                  <a:srgbClr val="00B0F0"/>
                </a:solidFill>
              </a:rPr>
              <a:t>mutual confidence </a:t>
            </a:r>
            <a:r>
              <a:rPr lang="en-US" dirty="0"/>
              <a:t>and harmonize the level of consumer protection worldwide.”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1BC9F-B2A8-4C4B-9836-7A44FAEF5D33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339752" y="5617127"/>
            <a:ext cx="5510463" cy="68430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</a:rPr>
              <a:t>1x testing with global acceptance</a:t>
            </a:r>
            <a:endParaRPr lang="nl-NL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86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Current OIML Certificate Systems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467494" y="1816363"/>
            <a:ext cx="8208962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3000"/>
              </a:lnSpc>
              <a:spcBef>
                <a:spcPct val="0"/>
              </a:spcBef>
              <a:spcAft>
                <a:spcPts val="600"/>
              </a:spcAft>
              <a:buClr>
                <a:srgbClr val="000066"/>
              </a:buClr>
              <a:buSzTx/>
              <a:buFont typeface="Arial" charset="0"/>
              <a:buNone/>
              <a:tabLst>
                <a:tab pos="1524000" algn="l"/>
                <a:tab pos="1885950" algn="l"/>
              </a:tabLst>
              <a:defRPr/>
            </a:pPr>
            <a:r>
              <a:rPr kumimoji="0" lang="en-US" altLang="de-DE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Arial" charset="0"/>
                <a:sym typeface="Symbol" pitchFamily="18" charset="2"/>
              </a:rPr>
              <a:t>Since 1991:	</a:t>
            </a:r>
            <a:r>
              <a:rPr kumimoji="0" lang="en-US" altLang="de-DE" sz="2000" b="1" i="0" u="sng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cs typeface="Arial" charset="0"/>
              </a:rPr>
              <a:t>Basic  Certificate System</a:t>
            </a:r>
          </a:p>
          <a:p>
            <a:pPr marL="0" marR="0" lvl="0" indent="0" algn="l" defTabSz="914400" rtl="0" eaLnBrk="1" fontAlgn="base" latinLnBrk="0" hangingPunct="1">
              <a:lnSpc>
                <a:spcPts val="3000"/>
              </a:lnSpc>
              <a:spcBef>
                <a:spcPct val="0"/>
              </a:spcBef>
              <a:spcAft>
                <a:spcPts val="600"/>
              </a:spcAft>
              <a:buClr>
                <a:srgbClr val="000066"/>
              </a:buClr>
              <a:buSzTx/>
              <a:buFont typeface="Arial" charset="0"/>
              <a:buNone/>
              <a:tabLst>
                <a:tab pos="1524000" algn="l"/>
                <a:tab pos="1885950" algn="l"/>
              </a:tabLst>
              <a:defRPr/>
            </a:pPr>
            <a:r>
              <a:rPr kumimoji="0" lang="en-US" altLang="de-DE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cs typeface="Arial" charset="0"/>
              </a:rPr>
              <a:t>	</a:t>
            </a:r>
            <a:r>
              <a:rPr kumimoji="0" lang="en-US" altLang="de-DE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Arial" charset="0"/>
                <a:sym typeface="Symbol" pitchFamily="18" charset="2"/>
              </a:rPr>
              <a:t></a:t>
            </a:r>
            <a:r>
              <a:rPr kumimoji="0" lang="en-US" altLang="de-DE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Arial" charset="0"/>
                <a:sym typeface="Symbol" pitchFamily="18" charset="2"/>
              </a:rPr>
              <a:t>	Voluntary recognition of </a:t>
            </a:r>
            <a:r>
              <a:rPr kumimoji="0" lang="en-US" alt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Arial" charset="0"/>
                <a:sym typeface="Symbol" pitchFamily="18" charset="2"/>
              </a:rPr>
              <a:t>OIML</a:t>
            </a:r>
            <a:r>
              <a:rPr kumimoji="0" lang="en-US" altLang="de-DE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Arial" charset="0"/>
                <a:sym typeface="Symbol" pitchFamily="18" charset="2"/>
              </a:rPr>
              <a:t> Test Reports </a:t>
            </a:r>
          </a:p>
          <a:p>
            <a:pPr marL="0" marR="0" lvl="0" indent="0" algn="l" defTabSz="914400" rtl="0" eaLnBrk="1" fontAlgn="base" latinLnBrk="0" hangingPunct="1">
              <a:lnSpc>
                <a:spcPts val="3000"/>
              </a:lnSpc>
              <a:spcBef>
                <a:spcPct val="0"/>
              </a:spcBef>
              <a:spcAft>
                <a:spcPts val="600"/>
              </a:spcAft>
              <a:buClr>
                <a:srgbClr val="000066"/>
              </a:buClr>
              <a:buSzTx/>
              <a:buFont typeface="Arial" charset="0"/>
              <a:buNone/>
              <a:tabLst>
                <a:tab pos="1524000" algn="l"/>
                <a:tab pos="1885950" algn="l"/>
              </a:tabLst>
              <a:defRPr/>
            </a:pPr>
            <a:r>
              <a:rPr kumimoji="0" lang="en-US" altLang="de-DE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Arial" charset="0"/>
                <a:sym typeface="Symbol" pitchFamily="18" charset="2"/>
              </a:rPr>
              <a:t>		No proof of </a:t>
            </a: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cs typeface="Arial" charset="0"/>
                <a:sym typeface="Symbol" pitchFamily="18" charset="2"/>
              </a:rPr>
              <a:t>competence of participating test </a:t>
            </a:r>
            <a:b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cs typeface="Arial" charset="0"/>
                <a:sym typeface="Symbol" pitchFamily="18" charset="2"/>
              </a:rPr>
            </a:b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cs typeface="Arial" charset="0"/>
                <a:sym typeface="Symbol" pitchFamily="18" charset="2"/>
              </a:rPr>
              <a:t>		laboratories of </a:t>
            </a:r>
            <a:r>
              <a:rPr kumimoji="0" lang="en-US" altLang="de-DE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Arial" charset="0"/>
                <a:sym typeface="Symbol" pitchFamily="18" charset="2"/>
              </a:rPr>
              <a:t>"OIML Issuing Authorities"</a:t>
            </a:r>
            <a:br>
              <a:rPr kumimoji="0" lang="en-US" altLang="de-DE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Arial" charset="0"/>
                <a:sym typeface="Symbol" pitchFamily="18" charset="2"/>
              </a:rPr>
            </a:br>
            <a:endParaRPr kumimoji="0" lang="en-US" altLang="de-DE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cs typeface="Arial" charset="0"/>
              <a:sym typeface="Symbol" pitchFamily="18" charset="2"/>
            </a:endParaRPr>
          </a:p>
          <a:p>
            <a:pPr marL="0" marR="0" lvl="0" indent="0" algn="l" defTabSz="914400" rtl="0" eaLnBrk="1" fontAlgn="base" latinLnBrk="0" hangingPunct="1">
              <a:lnSpc>
                <a:spcPts val="3000"/>
              </a:lnSpc>
              <a:spcBef>
                <a:spcPct val="0"/>
              </a:spcBef>
              <a:spcAft>
                <a:spcPts val="600"/>
              </a:spcAft>
              <a:buClr>
                <a:srgbClr val="000066"/>
              </a:buClr>
              <a:buSzTx/>
              <a:buFont typeface="Arial" charset="0"/>
              <a:buNone/>
              <a:tabLst>
                <a:tab pos="1524000" algn="l"/>
                <a:tab pos="1885950" algn="l"/>
              </a:tabLst>
              <a:defRPr/>
            </a:pPr>
            <a:r>
              <a:rPr kumimoji="0" lang="en-US" altLang="de-DE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Arial" charset="0"/>
                <a:sym typeface="Symbol" pitchFamily="18" charset="2"/>
              </a:rPr>
              <a:t>Since 2005:</a:t>
            </a:r>
            <a:r>
              <a:rPr kumimoji="0" lang="en-US" altLang="de-DE" sz="20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j-lt"/>
                <a:cs typeface="Arial" charset="0"/>
                <a:sym typeface="Symbol" pitchFamily="18" charset="2"/>
              </a:rPr>
              <a:t>	</a:t>
            </a:r>
            <a:r>
              <a:rPr kumimoji="0" lang="en-US" altLang="de-DE" sz="20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cs typeface="Arial" charset="0"/>
              </a:rPr>
              <a:t>Mutual Acceptance Arrangement (MAA)</a:t>
            </a:r>
          </a:p>
          <a:p>
            <a:pPr marL="0" marR="0" lvl="0" indent="0" algn="l" defTabSz="914400" rtl="0" eaLnBrk="1" fontAlgn="base" latinLnBrk="0" hangingPunct="1">
              <a:lnSpc>
                <a:spcPts val="3000"/>
              </a:lnSpc>
              <a:spcBef>
                <a:spcPct val="0"/>
              </a:spcBef>
              <a:spcAft>
                <a:spcPts val="600"/>
              </a:spcAft>
              <a:buClr>
                <a:srgbClr val="000066"/>
              </a:buClr>
              <a:buSzTx/>
              <a:buFont typeface="Arial" charset="0"/>
              <a:buNone/>
              <a:tabLst>
                <a:tab pos="1524000" algn="l"/>
                <a:tab pos="1885950" algn="l"/>
              </a:tabLst>
              <a:defRPr/>
            </a:pPr>
            <a:r>
              <a:rPr kumimoji="0" lang="en-US" altLang="de-DE" sz="2000" b="1" i="0" u="none" strike="noStrike" kern="120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+mj-lt"/>
                <a:cs typeface="Arial" charset="0"/>
              </a:rPr>
              <a:t>	</a:t>
            </a:r>
            <a:r>
              <a:rPr kumimoji="0" lang="en-US" altLang="de-DE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Arial" charset="0"/>
                <a:sym typeface="Symbol" pitchFamily="18" charset="2"/>
              </a:rPr>
              <a:t>	Signatories agree to recognize </a:t>
            </a:r>
            <a:r>
              <a:rPr kumimoji="0" lang="en-US" alt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Arial" charset="0"/>
              </a:rPr>
              <a:t>OIML</a:t>
            </a:r>
            <a:r>
              <a:rPr kumimoji="0" lang="en-US" altLang="de-DE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Arial" charset="0"/>
              </a:rPr>
              <a:t> Test Reports</a:t>
            </a:r>
            <a:br>
              <a:rPr kumimoji="0" lang="en-US" altLang="de-DE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Arial" charset="0"/>
              </a:rPr>
            </a:br>
            <a:r>
              <a:rPr kumimoji="0" lang="en-US" altLang="de-DE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Arial" charset="0"/>
              </a:rPr>
              <a:t>	</a:t>
            </a:r>
            <a:r>
              <a:rPr kumimoji="0" lang="en-US" altLang="de-DE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Arial" charset="0"/>
                <a:sym typeface="Symbol" pitchFamily="18" charset="2"/>
              </a:rPr>
              <a:t>	Proof of competence of participating test </a:t>
            </a:r>
            <a:br>
              <a:rPr kumimoji="0" lang="en-US" altLang="de-DE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Arial" charset="0"/>
                <a:sym typeface="Symbol" pitchFamily="18" charset="2"/>
              </a:rPr>
            </a:br>
            <a:r>
              <a:rPr kumimoji="0" lang="en-US" altLang="de-DE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Arial" charset="0"/>
                <a:sym typeface="Symbol" pitchFamily="18" charset="2"/>
              </a:rPr>
              <a:t>		laboratories by accreditation or peer </a:t>
            </a: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cs typeface="Arial" charset="0"/>
                <a:sym typeface="Symbol" pitchFamily="18" charset="2"/>
              </a:rPr>
              <a:t>a</a:t>
            </a:r>
            <a:r>
              <a:rPr kumimoji="0" lang="en-US" altLang="de-DE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Arial" charset="0"/>
                <a:sym typeface="Symbol" pitchFamily="18" charset="2"/>
              </a:rPr>
              <a:t>ssessment</a:t>
            </a:r>
            <a:br>
              <a:rPr kumimoji="0" lang="en-US" altLang="de-DE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Arial" charset="0"/>
                <a:sym typeface="Symbol" pitchFamily="18" charset="2"/>
              </a:rPr>
            </a:br>
            <a:r>
              <a:rPr kumimoji="0" lang="en-US" altLang="de-DE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Arial" charset="0"/>
                <a:sym typeface="Symbol" pitchFamily="18" charset="2"/>
              </a:rPr>
              <a:t>		(ISO/IEC 17025)</a:t>
            </a:r>
          </a:p>
          <a:p>
            <a:pPr marL="0" marR="0" lvl="0" indent="0" algn="l" defTabSz="914400" rtl="0" eaLnBrk="1" fontAlgn="base" latinLnBrk="0" hangingPunct="1">
              <a:lnSpc>
                <a:spcPts val="3000"/>
              </a:lnSpc>
              <a:spcBef>
                <a:spcPct val="0"/>
              </a:spcBef>
              <a:spcAft>
                <a:spcPts val="600"/>
              </a:spcAft>
              <a:buClr>
                <a:srgbClr val="000066"/>
              </a:buClr>
              <a:buSzTx/>
              <a:buFont typeface="Arial" charset="0"/>
              <a:buNone/>
              <a:tabLst>
                <a:tab pos="1524000" algn="l"/>
                <a:tab pos="1885950" algn="l"/>
              </a:tabLst>
              <a:defRPr/>
            </a:pPr>
            <a:r>
              <a:rPr kumimoji="0" lang="en-US" altLang="de-DE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Arial" charset="0"/>
              </a:rPr>
              <a:t>	</a:t>
            </a:r>
            <a:r>
              <a:rPr kumimoji="0" lang="en-US" altLang="de-DE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Arial" charset="0"/>
                <a:sym typeface="Symbol" pitchFamily="18" charset="2"/>
              </a:rPr>
              <a:t>	Comparable with CIPM MRA of meter convention</a:t>
            </a:r>
          </a:p>
        </p:txBody>
      </p:sp>
    </p:spTree>
    <p:extLst>
      <p:ext uri="{BB962C8B-B14F-4D97-AF65-F5344CB8AC3E}">
        <p14:creationId xmlns:p14="http://schemas.microsoft.com/office/powerpoint/2010/main" val="423982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OIML Certificates issued per year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4</a:t>
            </a:fld>
            <a:endParaRPr lang="fr-FR"/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2849557"/>
              </p:ext>
            </p:extLst>
          </p:nvPr>
        </p:nvGraphicFramePr>
        <p:xfrm>
          <a:off x="395536" y="1844824"/>
          <a:ext cx="7019753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8309798"/>
              </p:ext>
            </p:extLst>
          </p:nvPr>
        </p:nvGraphicFramePr>
        <p:xfrm>
          <a:off x="5220072" y="2780928"/>
          <a:ext cx="575282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9" name="Photo Editor-Foto" r:id="rId4" imgW="1057423" imgH="1057423" progId="">
                  <p:embed/>
                </p:oleObj>
              </mc:Choice>
              <mc:Fallback>
                <p:oleObj name="Photo Editor-Foto" r:id="rId4" imgW="1057423" imgH="1057423" progId="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072" y="2780928"/>
                        <a:ext cx="575282" cy="5760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6" descr="Gerelateerde afbeeldi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708920"/>
            <a:ext cx="688266" cy="688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953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0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0"/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series" animBg="0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# certificates per Issuing Authority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16832"/>
            <a:ext cx="7283152" cy="4523711"/>
          </a:xfrm>
          <a:blipFill>
            <a:blip r:embed="rId3" cstate="print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395536" y="1916832"/>
            <a:ext cx="7416824" cy="468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aphicFrame>
        <p:nvGraphicFramePr>
          <p:cNvPr id="6" name="Chart 5"/>
          <p:cNvGraphicFramePr/>
          <p:nvPr/>
        </p:nvGraphicFramePr>
        <p:xfrm>
          <a:off x="827584" y="1844824"/>
          <a:ext cx="6912768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397940" y="1843702"/>
            <a:ext cx="6080581" cy="4330602"/>
            <a:chOff x="397940" y="1843702"/>
            <a:chExt cx="6080581" cy="4330602"/>
          </a:xfrm>
        </p:grpSpPr>
        <p:sp>
          <p:nvSpPr>
            <p:cNvPr id="8" name="Block Arc 7"/>
            <p:cNvSpPr/>
            <p:nvPr/>
          </p:nvSpPr>
          <p:spPr>
            <a:xfrm rot="13359332">
              <a:off x="2091936" y="1843702"/>
              <a:ext cx="4386585" cy="4330602"/>
            </a:xfrm>
            <a:prstGeom prst="blockArc">
              <a:avLst>
                <a:gd name="adj1" fmla="val 11879659"/>
                <a:gd name="adj2" fmla="val 1951699"/>
                <a:gd name="adj3" fmla="val 13563"/>
              </a:avLst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50000">
                  <a:schemeClr val="accent2">
                    <a:lumMod val="75000"/>
                  </a:schemeClr>
                </a:gs>
                <a:gs pos="100000">
                  <a:schemeClr val="accent2">
                    <a:lumMod val="50000"/>
                  </a:schemeClr>
                </a:gs>
              </a:gsLst>
              <a:lin ang="13500000" scaled="1"/>
              <a:tileRect/>
            </a:gra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chemeClr val="tx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97940" y="3645024"/>
              <a:ext cx="1093568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3600" b="1" dirty="0">
                  <a:solidFill>
                    <a:srgbClr val="C00000"/>
                  </a:solidFill>
                </a:rPr>
                <a:t>55% </a:t>
              </a:r>
            </a:p>
            <a:p>
              <a:pPr algn="ctr"/>
              <a:r>
                <a:rPr lang="nl-NL" sz="4000" b="1" dirty="0">
                  <a:solidFill>
                    <a:srgbClr val="C00000"/>
                  </a:solidFill>
                </a:rPr>
                <a:t>NL</a:t>
              </a:r>
              <a:endParaRPr lang="nl-NL" sz="3600" b="1" dirty="0">
                <a:solidFill>
                  <a:srgbClr val="C00000"/>
                </a:solidFill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467544" y="4221088"/>
              <a:ext cx="1656184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3548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6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UY" dirty="0"/>
              <a:t># </a:t>
            </a:r>
            <a:r>
              <a:rPr lang="es-UY" dirty="0" err="1"/>
              <a:t>Certificates</a:t>
            </a:r>
            <a:r>
              <a:rPr lang="es-UY" dirty="0"/>
              <a:t> to </a:t>
            </a:r>
            <a:r>
              <a:rPr lang="es-UY" dirty="0" err="1"/>
              <a:t>Manufacturers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en-GB" noProof="0" smtClean="0"/>
              <a:pPr/>
              <a:t>6</a:t>
            </a:fld>
            <a:endParaRPr lang="en-GB" noProof="0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/>
          </p:nvPr>
        </p:nvGraphicFramePr>
        <p:xfrm>
          <a:off x="1514168" y="2017456"/>
          <a:ext cx="5850193" cy="39561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5" name="Group 14"/>
          <p:cNvGrpSpPr/>
          <p:nvPr/>
        </p:nvGrpSpPr>
        <p:grpSpPr>
          <a:xfrm>
            <a:off x="792758" y="2076652"/>
            <a:ext cx="3370168" cy="1081870"/>
            <a:chOff x="792758" y="1219402"/>
            <a:chExt cx="3370168" cy="1081870"/>
          </a:xfrm>
        </p:grpSpPr>
        <p:pic>
          <p:nvPicPr>
            <p:cNvPr id="5" name="Picture 9" descr="Afbeeldingsresultaat voor vlag nederland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758" y="1219402"/>
              <a:ext cx="1081870" cy="1081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9" name="Elbow Connector 8"/>
            <p:cNvCxnSpPr>
              <a:stCxn id="5" idx="3"/>
            </p:cNvCxnSpPr>
            <p:nvPr/>
          </p:nvCxnSpPr>
          <p:spPr>
            <a:xfrm>
              <a:off x="1874628" y="1760337"/>
              <a:ext cx="2288298" cy="176747"/>
            </a:xfrm>
            <a:prstGeom prst="bentConnector3">
              <a:avLst>
                <a:gd name="adj1" fmla="val 107311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7201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# certificates per recommendation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7</a:t>
            </a:fld>
            <a:endParaRPr lang="fr-FR"/>
          </a:p>
        </p:txBody>
      </p:sp>
      <p:graphicFrame>
        <p:nvGraphicFramePr>
          <p:cNvPr id="12" name="Chart 11"/>
          <p:cNvGraphicFramePr/>
          <p:nvPr/>
        </p:nvGraphicFramePr>
        <p:xfrm>
          <a:off x="1475656" y="2060848"/>
          <a:ext cx="5616624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0" name="Group 19"/>
          <p:cNvGrpSpPr/>
          <p:nvPr/>
        </p:nvGrpSpPr>
        <p:grpSpPr>
          <a:xfrm>
            <a:off x="395536" y="1843702"/>
            <a:ext cx="6082985" cy="4330602"/>
            <a:chOff x="395536" y="1843702"/>
            <a:chExt cx="6082985" cy="4330602"/>
          </a:xfrm>
        </p:grpSpPr>
        <p:sp>
          <p:nvSpPr>
            <p:cNvPr id="14" name="Block Arc 13"/>
            <p:cNvSpPr/>
            <p:nvPr/>
          </p:nvSpPr>
          <p:spPr>
            <a:xfrm rot="13359332">
              <a:off x="2091936" y="1843702"/>
              <a:ext cx="4386585" cy="4330602"/>
            </a:xfrm>
            <a:prstGeom prst="blockArc">
              <a:avLst>
                <a:gd name="adj1" fmla="val 4165737"/>
                <a:gd name="adj2" fmla="val 517444"/>
                <a:gd name="adj3" fmla="val 11594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80000">
                  <a:srgbClr val="C00000"/>
                </a:gs>
                <a:gs pos="100000">
                  <a:schemeClr val="accent2">
                    <a:lumMod val="50000"/>
                  </a:schemeClr>
                </a:gs>
              </a:gsLst>
            </a:gra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>
                <a:solidFill>
                  <a:schemeClr val="tx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5536" y="3717032"/>
              <a:ext cx="172354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nl-NL" sz="2800" b="1" dirty="0">
                  <a:solidFill>
                    <a:srgbClr val="C00000"/>
                  </a:solidFill>
                </a:rPr>
                <a:t>80% </a:t>
              </a:r>
            </a:p>
            <a:p>
              <a:pPr algn="ctr"/>
              <a:r>
                <a:rPr lang="nl-NL" sz="3200" b="1" dirty="0">
                  <a:solidFill>
                    <a:srgbClr val="C00000"/>
                  </a:solidFill>
                </a:rPr>
                <a:t>weighing</a:t>
              </a:r>
              <a:endParaRPr lang="nl-NL" sz="2800" b="1" dirty="0">
                <a:solidFill>
                  <a:srgbClr val="C00000"/>
                </a:solidFill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467544" y="4221088"/>
              <a:ext cx="1656184" cy="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28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OIML MAA seminar in Viet Nam, 2013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8</a:t>
            </a:fld>
            <a:endParaRPr lang="fr-FR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809" y="1916832"/>
            <a:ext cx="7002519" cy="42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81498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Shortcomings identified at the seminar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5536" y="1772816"/>
            <a:ext cx="7427168" cy="4523711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ts val="1200"/>
              </a:spcBef>
            </a:pPr>
            <a:r>
              <a:rPr lang="en-US" altLang="en-US" dirty="0"/>
              <a:t>Unsatisfactory level of acceptance of OIML MAA Certificates</a:t>
            </a:r>
          </a:p>
          <a:p>
            <a:pPr>
              <a:spcBef>
                <a:spcPts val="1200"/>
              </a:spcBef>
            </a:pPr>
            <a:r>
              <a:rPr lang="en-US" altLang="en-US" dirty="0"/>
              <a:t>Unsatisfactory level of participation in the MAA</a:t>
            </a:r>
          </a:p>
          <a:p>
            <a:pPr>
              <a:spcBef>
                <a:spcPts val="1200"/>
              </a:spcBef>
            </a:pPr>
            <a:r>
              <a:rPr lang="en-US" altLang="en-US" dirty="0"/>
              <a:t>Unsatisfactory number (3) of categories of measuring instruments / modules after seven years of MAA </a:t>
            </a:r>
          </a:p>
          <a:p>
            <a:pPr>
              <a:spcBef>
                <a:spcPts val="1200"/>
              </a:spcBef>
            </a:pPr>
            <a:r>
              <a:rPr lang="en-US" altLang="en-US" dirty="0"/>
              <a:t>Unsatisfactory management structures to handle the MAA and open it for more categories and participants</a:t>
            </a:r>
          </a:p>
          <a:p>
            <a:pPr>
              <a:spcBef>
                <a:spcPts val="1200"/>
              </a:spcBef>
            </a:pPr>
            <a:r>
              <a:rPr lang="en-US" altLang="en-US" dirty="0"/>
              <a:t>Parallel operation of the MAA and Basic Certificate Systems confuses stakeholders </a:t>
            </a:r>
            <a:r>
              <a:rPr lang="en-US" altLang="en-US" dirty="0">
                <a:sym typeface="Symbol" panose="05050102010706020507" pitchFamily="18" charset="2"/>
              </a:rPr>
              <a:t></a:t>
            </a:r>
            <a:r>
              <a:rPr lang="en-US" altLang="en-US" dirty="0"/>
              <a:t> one single system desirable</a:t>
            </a:r>
          </a:p>
          <a:p>
            <a:pPr>
              <a:spcBef>
                <a:spcPts val="1200"/>
              </a:spcBef>
            </a:pPr>
            <a:r>
              <a:rPr lang="en-US" altLang="en-US" dirty="0"/>
              <a:t>Unclear role of Utilizing Participants</a:t>
            </a:r>
          </a:p>
          <a:p>
            <a:pPr>
              <a:spcBef>
                <a:spcPts val="1200"/>
              </a:spcBef>
            </a:pPr>
            <a:r>
              <a:rPr lang="en-US" altLang="en-US" dirty="0"/>
              <a:t>Unsatisfactory awareness of the MAA and lack of support for potential new Issuing or Utilizing Participants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6972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IML PowerPoint Layout 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OIML PowerPoint Layout 2015</Template>
  <TotalTime>0</TotalTime>
  <Words>691</Words>
  <Application>Microsoft Office PowerPoint</Application>
  <PresentationFormat>Bildschirmpräsentation (4:3)</PresentationFormat>
  <Paragraphs>239</Paragraphs>
  <Slides>17</Slides>
  <Notes>1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2" baseType="lpstr">
      <vt:lpstr>Arial</vt:lpstr>
      <vt:lpstr>Calibri</vt:lpstr>
      <vt:lpstr>Symbol</vt:lpstr>
      <vt:lpstr>OIML PowerPoint Layout 2015</vt:lpstr>
      <vt:lpstr>Photo Editor-Foto</vt:lpstr>
      <vt:lpstr>General information about  the new OIML-CS</vt:lpstr>
      <vt:lpstr>OIML</vt:lpstr>
      <vt:lpstr>Current OIML Certificate Systems</vt:lpstr>
      <vt:lpstr>OIML Certificates issued per year</vt:lpstr>
      <vt:lpstr># certificates per Issuing Authority</vt:lpstr>
      <vt:lpstr># Certificates to Manufacturers</vt:lpstr>
      <vt:lpstr># certificates per recommendation</vt:lpstr>
      <vt:lpstr>OIML MAA seminar in Viet Nam, 2013</vt:lpstr>
      <vt:lpstr>Shortcomings identified at the seminar</vt:lpstr>
      <vt:lpstr>CIML Resolutions towards a new OIML-CS</vt:lpstr>
      <vt:lpstr>Development of the new OIML-CS</vt:lpstr>
      <vt:lpstr>The idea of the OIML-CS</vt:lpstr>
      <vt:lpstr>The idea of the OIML-CS</vt:lpstr>
      <vt:lpstr>Development of Certification Systems</vt:lpstr>
      <vt:lpstr>In summary</vt:lpstr>
      <vt:lpstr>Expected benefits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OIML Update</dc:title>
  <dc:creator>Willem</dc:creator>
  <cp:lastModifiedBy>Peter Ulbig</cp:lastModifiedBy>
  <cp:revision>109</cp:revision>
  <cp:lastPrinted>2016-10-26T13:21:18Z</cp:lastPrinted>
  <dcterms:created xsi:type="dcterms:W3CDTF">2015-10-30T08:57:16Z</dcterms:created>
  <dcterms:modified xsi:type="dcterms:W3CDTF">2018-05-14T07:55:58Z</dcterms:modified>
</cp:coreProperties>
</file>